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269" r:id="rId2"/>
    <p:sldId id="275" r:id="rId3"/>
    <p:sldId id="276" r:id="rId4"/>
  </p:sldIdLst>
  <p:sldSz cx="9144000" cy="6858000" type="screen4x3"/>
  <p:notesSz cx="6858000" cy="9144000"/>
  <p:defaultTextStyle>
    <a:defPPr>
      <a:defRPr lang="en-US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1338" y="8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FD42F7-718C-4B98-AAEC-167E6DDD60A7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B2AA4F-B828-4D7C-AFD3-893933DAFCB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>
  <p:cSld name="标题幻灯片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3073"/>
          <p:cNvSpPr>
            <a:spLocks noGrp="1"/>
          </p:cNvSpPr>
          <p:nvPr>
            <p:ph type="ctrTitle"/>
          </p:nvPr>
        </p:nvSpPr>
        <p:spPr>
          <a:xfrm>
            <a:off x="0" y="2130425"/>
            <a:ext cx="3048000" cy="282257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lvl="0">
              <a:defRPr/>
            </a:lvl1pPr>
          </a:lstStyle>
          <a:p>
            <a:pPr lvl="0"/>
            <a:r>
              <a:rPr dirty="0"/>
              <a:t>Click to edit Master title style</a:t>
            </a:r>
          </a:p>
        </p:txBody>
      </p:sp>
      <p:sp>
        <p:nvSpPr>
          <p:cNvPr id="3075" name="Subtitle 3074"/>
          <p:cNvSpPr>
            <a:spLocks noGrp="1"/>
          </p:cNvSpPr>
          <p:nvPr>
            <p:ph type="subTitle" idx="1"/>
          </p:nvPr>
        </p:nvSpPr>
        <p:spPr>
          <a:xfrm>
            <a:off x="0" y="5029200"/>
            <a:ext cx="3124200" cy="6096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marL="0" lvl="0" indent="0">
              <a:buNone/>
              <a:defRPr sz="2000"/>
            </a:lvl1pPr>
            <a:lvl2pPr marL="457200" lvl="1" indent="0" algn="ctr">
              <a:buNone/>
              <a:defRPr sz="2000"/>
            </a:lvl2pPr>
            <a:lvl3pPr marL="914400" lvl="2" indent="0" algn="ctr">
              <a:buNone/>
              <a:defRPr sz="2000"/>
            </a:lvl3pPr>
            <a:lvl4pPr marL="1371600" lvl="3" indent="0" algn="ctr">
              <a:buNone/>
              <a:defRPr sz="2000"/>
            </a:lvl4pPr>
            <a:lvl5pPr marL="1828800" lvl="4" indent="0" algn="ctr">
              <a:buNone/>
              <a:defRPr sz="2000"/>
            </a:lvl5pPr>
          </a:lstStyle>
          <a:p>
            <a:pPr lvl="0"/>
            <a:r>
              <a:rPr dirty="0"/>
              <a:t>Click to edit Master subtitle style</a:t>
            </a:r>
          </a:p>
        </p:txBody>
      </p:sp>
      <p:sp>
        <p:nvSpPr>
          <p:cNvPr id="3076" name="Date Placeholder 3075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3077" name="Footer Placeholder 3076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3078" name="Slide Number Placeholder 3077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algn="r">
              <a:defRPr sz="1400"/>
            </a:lvl1pPr>
          </a:lstStyle>
          <a:p>
            <a:fld id="{9A0DB2DC-4C9A-4742-B13C-FB6460FD3503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dirty="0"/>
              <a:t>Click to edit Master title style</a:t>
            </a:r>
          </a:p>
        </p:txBody>
      </p:sp>
      <p:sp>
        <p:nvSpPr>
          <p:cNvPr id="1027" name="Text Placeholder 1026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dirty="0"/>
              <a:t>Click to edit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1028" name="Date Placeholder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/>
            <a:endParaRPr lang="en-US"/>
          </a:p>
        </p:txBody>
      </p:sp>
      <p:sp>
        <p:nvSpPr>
          <p:cNvPr id="1029" name="Footer Placeholder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/>
            <a:endParaRPr lang="en-US"/>
          </a:p>
        </p:txBody>
      </p:sp>
      <p:sp>
        <p:nvSpPr>
          <p:cNvPr id="1030" name="Slide Number Placeholder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/>
            <a:fld id="{9A0DB2DC-4C9A-4742-B13C-FB6460FD3503}" type="slidenum">
              <a:rPr lang="en-US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bg2"/>
          </a:solidFill>
          <a:latin typeface="+mn-lt"/>
          <a:ea typeface="+mn-ea"/>
          <a:cs typeface="+mn-cs"/>
        </a:defRPr>
      </a:lvl1pPr>
      <a:lvl2pPr marL="742950" lvl="1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bg2"/>
          </a:solidFill>
          <a:latin typeface="+mn-lt"/>
          <a:ea typeface="+mn-ea"/>
          <a:cs typeface="+mn-cs"/>
        </a:defRPr>
      </a:lvl2pPr>
      <a:lvl3pPr marL="114300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1800" b="0" i="0" u="none" kern="1200" baseline="0">
          <a:solidFill>
            <a:schemeClr val="bg2"/>
          </a:solidFill>
          <a:latin typeface="+mn-lt"/>
          <a:ea typeface="+mn-ea"/>
          <a:cs typeface="+mn-cs"/>
        </a:defRPr>
      </a:lvl3pPr>
      <a:lvl4pPr marL="160020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1600" b="0" i="0" u="none" kern="1200" baseline="0">
          <a:solidFill>
            <a:schemeClr val="bg2"/>
          </a:solidFill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1600" b="0" i="0" u="none" kern="1200" baseline="0">
          <a:solidFill>
            <a:schemeClr val="bg2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1600" b="0" i="0" u="none" kern="1200" baseline="0">
          <a:solidFill>
            <a:schemeClr val="bg2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1600" b="0" i="0" u="none" kern="1200" baseline="0">
          <a:solidFill>
            <a:schemeClr val="bg2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1600" b="0" i="0" u="none" kern="1200" baseline="0">
          <a:solidFill>
            <a:schemeClr val="bg2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1600" b="0" i="0" u="none" kern="1200" baseline="0">
          <a:solidFill>
            <a:schemeClr val="bg2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2049"/>
          <p:cNvSpPr>
            <a:spLocks noGrp="1"/>
          </p:cNvSpPr>
          <p:nvPr>
            <p:ph type="ctrTitle"/>
          </p:nvPr>
        </p:nvSpPr>
        <p:spPr>
          <a:xfrm>
            <a:off x="0" y="1752600"/>
            <a:ext cx="3352800" cy="3001618"/>
          </a:xfrm>
          <a:ln/>
        </p:spPr>
        <p:txBody>
          <a:bodyPr anchor="ctr"/>
          <a:lstStyle/>
          <a:p>
            <a:pPr>
              <a:buSzPct val="100000"/>
            </a:pPr>
            <a:r>
              <a:rPr lang="ru-RU" kern="1200" baseline="0">
                <a:latin typeface="Times New Roman" panose="02020603050405020304" pitchFamily="18" charset="0"/>
              </a:rPr>
              <a:t>Урок 10</a:t>
            </a:r>
            <a:br>
              <a:rPr lang="ru-RU" kern="1200" baseline="0">
                <a:latin typeface="Times New Roman" panose="02020603050405020304" pitchFamily="18" charset="0"/>
              </a:rPr>
            </a:br>
            <a:r>
              <a:rPr lang="ru-RU" kern="1200" baseline="0">
                <a:latin typeface="Times New Roman" panose="02020603050405020304" pitchFamily="18" charset="0"/>
              </a:rPr>
              <a:t>СП</a:t>
            </a:r>
            <a:r>
              <a:rPr lang="ru-RU">
                <a:latin typeface="Times New Roman" panose="02020603050405020304" pitchFamily="18" charset="0"/>
              </a:rPr>
              <a:t>АСЕНИЕ</a:t>
            </a:r>
            <a:endParaRPr lang="ru-RU" kern="1200" baseline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47098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4097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944562"/>
          </a:xfrm>
          <a:ln/>
        </p:spPr>
        <p:txBody>
          <a:bodyPr anchor="ctr"/>
          <a:lstStyle/>
          <a:p>
            <a:pPr algn="ctr"/>
            <a:r>
              <a:rPr lang="ru-RU">
                <a:latin typeface="Times New Roman" panose="02020603050405020304" pitchFamily="18" charset="0"/>
              </a:rPr>
              <a:t>СПАСЕНИЕ</a:t>
            </a:r>
            <a:endParaRPr lang="ru-RU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C904E1B6-E690-4A08-9099-BC476E7459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3951872"/>
            <a:ext cx="8458200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hangingPunct="0">
              <a:tabLst>
                <a:tab pos="6159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tabLst>
                <a:tab pos="6159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tabLst>
                <a:tab pos="6159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tabLst>
                <a:tab pos="6159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tabLst>
                <a:tab pos="6159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hangingPunct="0">
              <a:tabLst>
                <a:tab pos="6159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hangingPunct="0">
              <a:tabLst>
                <a:tab pos="6159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hangingPunct="0">
              <a:tabLst>
                <a:tab pos="6159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hangingPunct="0">
              <a:tabLst>
                <a:tab pos="6159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159500" algn="l"/>
              </a:tabLst>
            </a:pPr>
            <a:endParaRPr kumimoji="0" lang="ru-RU" altLang="ru-RU" sz="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0CCFFD3-9B0C-496B-AB63-B81396EF5E7D}"/>
              </a:ext>
            </a:extLst>
          </p:cNvPr>
          <p:cNvSpPr/>
          <p:nvPr/>
        </p:nvSpPr>
        <p:spPr>
          <a:xfrm>
            <a:off x="228600" y="1600200"/>
            <a:ext cx="8763000" cy="325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ru-RU" sz="1400" i="1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EE6CF7E-5582-4304-9F5A-AEDD7A76DC26}"/>
              </a:ext>
            </a:extLst>
          </p:cNvPr>
          <p:cNvSpPr/>
          <p:nvPr/>
        </p:nvSpPr>
        <p:spPr>
          <a:xfrm>
            <a:off x="533400" y="1600200"/>
            <a:ext cx="8229600" cy="45520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400" b="1">
                <a:solidFill>
                  <a:srgbClr val="0F233D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СПАСЕНИЕ – ДАР БОЖИЙ</a:t>
            </a: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ru-RU" sz="1400" b="1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355600" algn="l"/>
              </a:tabLst>
            </a:pPr>
            <a:r>
              <a:rPr lang="ru-RU" sz="1400">
                <a:solidFill>
                  <a:srgbClr val="585858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1. Кого отдал Бог, чтобы человек имел вечную жизнь? </a:t>
            </a:r>
            <a:r>
              <a:rPr lang="ru-RU" sz="1400" b="1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Иоан.3:16 </a:t>
            </a:r>
            <a:r>
              <a:rPr lang="ru-MD" sz="1400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Ибо так возлюбил Бог мир, что отдал Сына Своего Единородного, дабы всякий верующий в Него, не погиб, но имел жизнь вечную.</a:t>
            </a:r>
            <a:r>
              <a:rPr lang="ru-RU" sz="1400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355600" algn="l"/>
              </a:tabLst>
            </a:pPr>
            <a:r>
              <a:rPr lang="ru-RU" sz="1400">
                <a:solidFill>
                  <a:srgbClr val="585858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2. Что является даром Божьим человеку? </a:t>
            </a:r>
            <a:r>
              <a:rPr lang="ru-RU" sz="1400" b="1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Рим.6:23</a:t>
            </a:r>
            <a:r>
              <a:rPr lang="ru-RU" sz="1400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MD" sz="1400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Ибо возмездие за грех — смерть, а дар Божий — жизнь вечная во Христе Иисусе, Господе нашем.</a:t>
            </a:r>
            <a:endParaRPr lang="ru-RU" sz="1400" i="1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355600" algn="l"/>
              </a:tabLst>
            </a:pPr>
            <a:r>
              <a:rPr lang="ru-RU" sz="1400">
                <a:solidFill>
                  <a:srgbClr val="585858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3. Как может человек спастись? </a:t>
            </a:r>
            <a:r>
              <a:rPr lang="ru-RU" sz="1400" b="1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Еф.2:8</a:t>
            </a:r>
            <a:r>
              <a:rPr lang="ru-RU" sz="1400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MD" sz="1400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Ибо благодатью вы спасены через веру, и сие не от вас, Божий дар</a:t>
            </a: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355600" algn="l"/>
              </a:tabLst>
            </a:pPr>
            <a:endParaRPr lang="ru-RU" sz="1400" i="1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400" b="1">
                <a:solidFill>
                  <a:srgbClr val="0F233D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СПАСЕНИЕ ТОЛЬКО ВО ХРИСТЕ</a:t>
            </a:r>
            <a:endParaRPr lang="ru-RU" sz="1400" b="1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355600" algn="l"/>
              </a:tabLst>
            </a:pPr>
            <a:r>
              <a:rPr lang="ru-RU" sz="1400">
                <a:solidFill>
                  <a:srgbClr val="585858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4. Что нужно делать, чтобы спастись? </a:t>
            </a:r>
            <a:r>
              <a:rPr lang="ru-RU" sz="1400" b="1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Деян.16:31</a:t>
            </a:r>
            <a:r>
              <a:rPr lang="ru-RU" sz="1400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MD" sz="1400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Они же сказали: веруй в Господа Иисуса Христа, и спасешься ты и весь дом твой.</a:t>
            </a:r>
            <a:endParaRPr lang="ru-RU" sz="1400" i="1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355600" algn="l"/>
              </a:tabLst>
            </a:pPr>
            <a:r>
              <a:rPr lang="ru-RU" sz="1400">
                <a:solidFill>
                  <a:srgbClr val="585858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5. Что говорит Иисус о Себе в </a:t>
            </a:r>
            <a:r>
              <a:rPr lang="ru-RU" sz="1400" b="1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Иоан.10:9</a:t>
            </a:r>
            <a:r>
              <a:rPr lang="ru-RU" sz="1400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? </a:t>
            </a:r>
            <a:r>
              <a:rPr lang="ru-MD" sz="1400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Я есмь дверь: кто войдет Мною, тот спасется, и войдет, и выйдет, и пажить найдет.</a:t>
            </a:r>
            <a:endParaRPr lang="ru-RU" sz="1400" i="1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355600" algn="l"/>
                <a:tab pos="1143000" algn="l"/>
                <a:tab pos="1587500" algn="l"/>
                <a:tab pos="2514600" algn="l"/>
                <a:tab pos="3733800" algn="l"/>
                <a:tab pos="4457700" algn="l"/>
                <a:tab pos="5257800" algn="l"/>
                <a:tab pos="5499100" algn="l"/>
              </a:tabLst>
            </a:pPr>
            <a:r>
              <a:rPr lang="ru-RU" sz="1400">
                <a:solidFill>
                  <a:srgbClr val="585858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6. Почему для спасения необходимо верить именно в Иисуса? </a:t>
            </a:r>
            <a:r>
              <a:rPr lang="ru-RU" sz="1400" b="1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Деян.4:12</a:t>
            </a:r>
            <a:r>
              <a:rPr lang="ru-RU" sz="1400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MD" sz="1400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ибо нет другого имени под небом, данного человекам, которым надлежало бы нам спастись.</a:t>
            </a:r>
            <a:endParaRPr lang="ru-RU" sz="1400" i="1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355600" algn="l"/>
              </a:tabLst>
            </a:pPr>
            <a:r>
              <a:rPr lang="ru-RU" sz="1400">
                <a:solidFill>
                  <a:srgbClr val="585858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7. Как Иисус проявил любовь к людям? </a:t>
            </a:r>
            <a:r>
              <a:rPr lang="ru-RU" sz="1400" b="1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Рим.5:8</a:t>
            </a:r>
            <a:r>
              <a:rPr lang="ru-RU" sz="1400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MD" sz="1400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Но Бог Свою любовь к нам доказывает тем, что Христос умер за нас, когда мы были еще грешниками.</a:t>
            </a:r>
            <a:endParaRPr lang="ru-RU" sz="1400" i="1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39342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4097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944562"/>
          </a:xfrm>
          <a:ln/>
        </p:spPr>
        <p:txBody>
          <a:bodyPr anchor="ctr"/>
          <a:lstStyle/>
          <a:p>
            <a:pPr algn="ctr"/>
            <a:r>
              <a:rPr lang="ru-RU">
                <a:latin typeface="Times New Roman" panose="02020603050405020304" pitchFamily="18" charset="0"/>
              </a:rPr>
              <a:t>СПАСЕНИЕ</a:t>
            </a:r>
            <a:endParaRPr lang="ru-RU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C904E1B6-E690-4A08-9099-BC476E7459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3951872"/>
            <a:ext cx="8458200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hangingPunct="0">
              <a:tabLst>
                <a:tab pos="6159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tabLst>
                <a:tab pos="6159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tabLst>
                <a:tab pos="6159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tabLst>
                <a:tab pos="6159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tabLst>
                <a:tab pos="6159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hangingPunct="0">
              <a:tabLst>
                <a:tab pos="6159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hangingPunct="0">
              <a:tabLst>
                <a:tab pos="6159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hangingPunct="0">
              <a:tabLst>
                <a:tab pos="6159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hangingPunct="0">
              <a:tabLst>
                <a:tab pos="6159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159500" algn="l"/>
              </a:tabLst>
            </a:pPr>
            <a:endParaRPr kumimoji="0" lang="ru-RU" altLang="ru-RU" sz="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0CCFFD3-9B0C-496B-AB63-B81396EF5E7D}"/>
              </a:ext>
            </a:extLst>
          </p:cNvPr>
          <p:cNvSpPr/>
          <p:nvPr/>
        </p:nvSpPr>
        <p:spPr>
          <a:xfrm>
            <a:off x="228600" y="1600200"/>
            <a:ext cx="8763000" cy="325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ru-RU" sz="1400" i="1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EE6CF7E-5582-4304-9F5A-AEDD7A76DC26}"/>
              </a:ext>
            </a:extLst>
          </p:cNvPr>
          <p:cNvSpPr/>
          <p:nvPr/>
        </p:nvSpPr>
        <p:spPr>
          <a:xfrm>
            <a:off x="533400" y="1600200"/>
            <a:ext cx="8229600" cy="45520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400" b="1">
                <a:solidFill>
                  <a:srgbClr val="0F233D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СПАСЕНИЕ ДАРОМ</a:t>
            </a: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355600" algn="l"/>
              </a:tabLst>
            </a:pPr>
            <a:r>
              <a:rPr lang="ru-RU" sz="1400">
                <a:solidFill>
                  <a:srgbClr val="585858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8. Что говорится о спасении в </a:t>
            </a:r>
            <a:r>
              <a:rPr lang="ru-RU" sz="1400" b="1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Рим.3:24</a:t>
            </a:r>
            <a:r>
              <a:rPr lang="ru-RU" sz="1400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? </a:t>
            </a:r>
            <a:r>
              <a:rPr lang="ru-MD" sz="1400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получая оправдание даром, по благодати Его, искуплением во Христе Иисусе,</a:t>
            </a:r>
            <a:endParaRPr lang="ru-RU" sz="1400" i="1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355600" algn="l"/>
              </a:tabLst>
            </a:pPr>
            <a:r>
              <a:rPr lang="ru-RU" sz="1400">
                <a:solidFill>
                  <a:srgbClr val="585858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9. Какое приглашение ко спасению дается в </a:t>
            </a:r>
            <a:r>
              <a:rPr lang="ru-RU" sz="1400" b="1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Откр.22:17</a:t>
            </a:r>
            <a:r>
              <a:rPr lang="ru-RU" sz="1400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? </a:t>
            </a:r>
            <a:r>
              <a:rPr lang="ru-MD" sz="1400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И Дух и невеста говорят: прииди! И слышавший да скажет прииди! Жаждущий пусть приходит, и желающий пусть берет воду жизни даром.</a:t>
            </a: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355600" algn="l"/>
              </a:tabLst>
            </a:pPr>
            <a:endParaRPr lang="ru-RU" sz="1400" i="1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400" b="1">
                <a:solidFill>
                  <a:srgbClr val="0F233D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УСЛОВИЯ ДЛЯ СПАСЕНИЯ</a:t>
            </a:r>
            <a:endParaRPr lang="ru-RU" sz="1400" b="1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400">
                <a:solidFill>
                  <a:srgbClr val="585858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10. Какие два условия спасения даны в </a:t>
            </a:r>
            <a:r>
              <a:rPr lang="ru-RU" sz="1400" b="1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Рим.10:9</a:t>
            </a:r>
            <a:r>
              <a:rPr lang="ru-RU" sz="1400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? </a:t>
            </a:r>
            <a:r>
              <a:rPr lang="ru-MD" sz="1400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Ибо если устами твоими будешь исповедывать Иисуса Господом и сердцем твоим веровать, что Бог воскресил Его из мертвых, то спасешься</a:t>
            </a:r>
            <a:endParaRPr lang="ru-RU" sz="1400" i="1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6159500" algn="l"/>
              </a:tabLst>
            </a:pPr>
            <a:r>
              <a:rPr lang="ru-RU" sz="1400">
                <a:solidFill>
                  <a:srgbClr val="585858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а)	б)</a:t>
            </a:r>
            <a:endParaRPr lang="ru-RU" sz="140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400">
                <a:solidFill>
                  <a:srgbClr val="585858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11. Какие условия упоминаются в следующих стихах?</a:t>
            </a:r>
            <a:endParaRPr lang="ru-RU" sz="140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6159500" algn="l"/>
              </a:tabLst>
            </a:pPr>
            <a:r>
              <a:rPr lang="ru-RU" sz="1400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а) </a:t>
            </a:r>
            <a:r>
              <a:rPr lang="ru-RU" sz="1400" b="1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2Тим.3:15</a:t>
            </a:r>
            <a:r>
              <a:rPr lang="ru-RU" sz="1400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MD" sz="1400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Притом же ты из детства знаешь священные писания, которые могут умудрить тебя во спасение верою во Христа Иисуса.</a:t>
            </a:r>
            <a:r>
              <a:rPr lang="ru-RU" sz="1400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6159500" algn="l"/>
              </a:tabLst>
            </a:pPr>
            <a:r>
              <a:rPr lang="ru-RU" sz="1400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б) </a:t>
            </a:r>
            <a:r>
              <a:rPr lang="ru-RU" sz="1400" b="1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1Ин.1:9</a:t>
            </a:r>
            <a:r>
              <a:rPr lang="ru-RU" sz="1400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MD" sz="1400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Если исповедуем грехи наши, то Он, будучи верен и праведен, простит нам грехи наши и очистит нас от всякой неправды.</a:t>
            </a:r>
            <a:r>
              <a:rPr lang="ru-RU" sz="1400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400">
                <a:solidFill>
                  <a:srgbClr val="585858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12. Что нужно делать для того, чтобы спастись? </a:t>
            </a:r>
            <a:r>
              <a:rPr lang="ru-RU" sz="1400" b="1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Откр.3:20</a:t>
            </a:r>
            <a:r>
              <a:rPr lang="ru-RU" sz="1400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MD" sz="1400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Се, стою у двери и стучу: если кто услышит голос Мой и отворит дверь, войду к нему, и буду вечерять с ним, и он со Мною.</a:t>
            </a:r>
            <a:endParaRPr lang="ru-RU" sz="1400" i="1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1370568"/>
      </p:ext>
    </p:extLst>
  </p:cSld>
  <p:clrMapOvr>
    <a:masterClrMapping/>
  </p:clrMapOvr>
</p:sld>
</file>

<file path=ppt/theme/theme1.xml><?xml version="1.0" encoding="utf-8"?>
<a:theme xmlns:a="http://schemas.openxmlformats.org/drawingml/2006/mai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5016</TotalTime>
  <Words>338</Words>
  <Application>Microsoft Office PowerPoint</Application>
  <PresentationFormat>On-screen Show (4:3)</PresentationFormat>
  <Paragraphs>25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Times New Roman</vt:lpstr>
      <vt:lpstr/>
      <vt:lpstr>Урок 10 СПАСЕНИЕ</vt:lpstr>
      <vt:lpstr>СПАСЕНИЕ</vt:lpstr>
      <vt:lpstr>СПАСЕНИЕ</vt:lpstr>
    </vt:vector>
  </TitlesOfParts>
  <Company>eclipsed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Spiritual Knowledge</dc:title>
  <dc:creator>eclipse</dc:creator>
  <cp:lastModifiedBy>Vladimir Zinchenko</cp:lastModifiedBy>
  <cp:revision>69</cp:revision>
  <dcterms:created xsi:type="dcterms:W3CDTF">2004-06-08T22:07:47Z</dcterms:created>
  <dcterms:modified xsi:type="dcterms:W3CDTF">2018-03-28T22:42:21Z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1033-10.2.0.5996</vt:lpwstr>
  </property>
</Properties>
</file>