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0" y="2130425"/>
            <a:ext cx="3048000" cy="28225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3075" name="Subtitle 3074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3124200" cy="609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 sz="20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2000"/>
            </a:lvl3pPr>
            <a:lvl4pPr marL="1371600" lvl="3" indent="0" algn="ctr">
              <a:buNone/>
              <a:defRPr sz="2000"/>
            </a:lvl4pPr>
            <a:lvl5pPr marL="1828800" lvl="4" indent="0" algn="ctr">
              <a:buNone/>
              <a:defRPr sz="2000"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3076" name="Date Placeholder 307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77" name="Footer Placeholder 307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78" name="Slide Number Placeholder 307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0" y="1752600"/>
            <a:ext cx="3144080" cy="3001618"/>
          </a:xfrm>
          <a:ln/>
        </p:spPr>
        <p:txBody>
          <a:bodyPr anchor="ctr"/>
          <a:lstStyle/>
          <a:p>
            <a:pPr defTabSz="914400">
              <a:buSzPct val="100000"/>
            </a:pPr>
            <a:r>
              <a:rPr lang="ru-RU" kern="1200" baseline="0">
                <a:latin typeface="Times New Roman" panose="02020603050405020304" pitchFamily="18" charset="0"/>
              </a:rPr>
              <a:t>Урок 7</a:t>
            </a:r>
            <a:br>
              <a:rPr lang="ru-RU" kern="1200" baseline="0">
                <a:latin typeface="Times New Roman" panose="02020603050405020304" pitchFamily="18" charset="0"/>
              </a:rPr>
            </a:br>
            <a:r>
              <a:rPr lang="ru-RU">
                <a:latin typeface="Times New Roman" panose="02020603050405020304" pitchFamily="18" charset="0"/>
              </a:rPr>
              <a:t>ГРЕХ</a:t>
            </a:r>
            <a:endParaRPr lang="ru-RU" kern="1200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70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ГРЕХ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ПРОИСХОЖДЕНИЕ ГРЕХА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Какой поступок людей стал самым первым грехом?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Быт.3:6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увидела жена, что дерево хорошо для пищи, и что оно приятно для глаз и вожделенно, потому что дает знание; и взяла плодов его и ела; и дала также мужу своему, и он ел.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Какую природу наследует каждый человек вследствие грехопадения Адама и Евы?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Пс.50:7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Вот, я в беззаконии зачат, и во грехе родила меня мать моя.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Человек рождается с греховной природой, поэтому все люди грешат. Что порождает грех в жизни каждого человека?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Иак.1:15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похоть же, зачав, рождает грех, а сделанный грех рождает смерть.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Иак.4:1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Откуда у вас вражды и распри? не отсюда ли, от вожделений ваших, воюющих в членах ваших?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b="1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ВСЕОБЩНОСТЬ ГРЕХА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Как стих Рим.3:23 </a:t>
            </a: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потому что все согрешили и лишены славы Божией, 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отражает состояние человека?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На основании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Ис.64:6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Все мы сделались — как нечистый, и вся праведность наша — как запачканная одежда; и все мы поблекли, как лист, и беззакония наши, как ветер, уносят нас</a:t>
            </a:r>
            <a:r>
              <a:rPr lang="ru-MD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— </a:t>
            </a: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опишите, как порочен человек. 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731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73100" algn="l"/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Некоторым кажется, что они не грешники и никогда не сделали ничего плохого. Что говорит Слово Божье о таких людях?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1Ин.1:8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Если говорим, что не имеем греха, — обманываем самих себя, и истины нет в нас.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8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ГРЕХ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ЧТО ТАКОЕ ГРЕХ?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НЕВЕРИЕ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Рим.14:23</a:t>
            </a:r>
            <a:r>
              <a:rPr lang="ru-RU" sz="1400" i="1">
                <a:solidFill>
                  <a:srgbClr val="0070C0"/>
                </a:solidFill>
                <a:uFill>
                  <a:solidFill>
                    <a:srgbClr val="575757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uFill>
                  <a:solidFill>
                    <a:srgbClr val="575757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сомневающийся, если ест, осуждается, потому что не по вере; а все, что не по вере, грех.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НЕПРАВЕДНОСТЬ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1Ин.5:17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Всякая неправда есть грех; но есть грех не к смерти.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БЕЗЗАКОНИЕ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1Ин.3:4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Всякий, делающий грех, делает и беззаконие; и грех есть беззаконие.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ПРЕЗРЕНИЕ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Пр.14:21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Кто презирает ближнего своего, тот грешит; а кто милосерд к бедным, тот блажен.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УПУСКАТЬ ВОЗМОЖНОСТЬ ДЕЛАТЬ ДОБРО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Иак.4:17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Итак, кто разумеет делать добро и не делает, тому грех.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НАКАЗАНИЕ ЗА ГРЕХ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СМЕРТЬ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Что по словам Бога будет последствием греха?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Быт.2:17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 от дерева познания добра и зла не ешь от него, ибо в день, в который ты вкусишь от него, смертью умрешь.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Какое проклятие легло на Адама и Еву за их грехопадение?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Быт.3:19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поте лица твоего будешь есть хлеб, доколе не возвратишься в землю, из которой ты взят, ибо прах ты и в прах возвратишься.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595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Что является возмездием за грех?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Рим.6:23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возмездие за грех — смерть, а дар Божий — жизнь вечная во Христе Иисусе, Господе нашем.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0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ГРЕХ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479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НАКАЗАНИЕ ЗА ГРЕХ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РАЗЛУКА С БОГОМ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Что произвело разделение между человеком и Богом?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Ис.59:2 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Но беззакония ваши произвели разделение между вами и Богом вашим, и грехи ваши отвращают лице Его от вас, чтобы не слышать.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16. Что ожидает нечестивых?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Пр.11:21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Можно поручиться, что порочный не останется ненаказанным; семя же праведных спасется.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Если человек отвергает спасение, предложенное Богом, есть ли у него возможность спастись другим путем?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Евр.2:3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 как мы избежим, вознерадев о толиком спасении, которое, быв сначала проповедано Господом, в нас утвердилось слышавшими от Него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ОБЛИЧЕНИЕ ВО ГРЕХЕ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Прежде чем человек сможет спастись, он должен убедиться в том, что он грешник и не может сам себя спасти.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18. Как ощущаются последствия обличения в словах Давида?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Пс.37:4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Нет целого места в плоти моей от гнева Твоего; нет мира в костях моих от грехов моих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 Обратите внимание на последствия обличения в жизни Давида в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Пс.50:5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ибо беззакония мои я сознаю, и грех мой всегда предо мною.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MD" sz="1400">
              <a:solidFill>
                <a:srgbClr val="58585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09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944562"/>
          </a:xfrm>
          <a:ln/>
        </p:spPr>
        <p:txBody>
          <a:bodyPr anchor="ctr"/>
          <a:lstStyle/>
          <a:p>
            <a:pPr algn="ctr"/>
            <a:r>
              <a:rPr lang="ru-RU">
                <a:latin typeface="Times New Roman" panose="02020603050405020304" pitchFamily="18" charset="0"/>
              </a:rPr>
              <a:t>ГРЕХ</a:t>
            </a:r>
            <a:endParaRPr lang="ru-RU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904E1B6-E690-4A08-9099-BC476E745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951872"/>
            <a:ext cx="8458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hangingPunct="0">
              <a:tabLst>
                <a:tab pos="6159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59500" algn="l"/>
              </a:tabLst>
            </a:pPr>
            <a:endParaRPr kumimoji="0" lang="ru-RU" altLang="ru-RU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CFFD3-9B0C-496B-AB63-B81396EF5E7D}"/>
              </a:ext>
            </a:extLst>
          </p:cNvPr>
          <p:cNvSpPr/>
          <p:nvPr/>
        </p:nvSpPr>
        <p:spPr>
          <a:xfrm>
            <a:off x="228600" y="1600200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ИСПОВЕДАНИЕ ГРЕХА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16355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РЕКОМЕНДУЕТСЯ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Иак.5:16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Признавайтесь друг пред другом в проступках и молитесь друг за друга, чтобы исцелиться: много может усиленная молитва праведного.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21.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Деян.19:18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Многие же из уверовавших приходили, исповедуя и открывая дела свои.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22. Заметьте себе из следующих стихов, какие слова использовали некоторые люди в исповеди.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Чис.22:34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Валаам Ангелу Господню: согрешил я, ибо не знал, что Ты стоишь против меня на дороге; итак, если это неприятно в очах Твоих, то я возвращусь.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И.Нав.7:20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 ответ Иисусу Ахан сказал: точно, я согрешил пред Господом Богом Израилевым и сделал то и то: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1Цар.15:24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Саул Самуилу: согрешил я, ибо преступил повеление Господа и слово твое; но я боялся народа и послушал голоса их;</a:t>
            </a:r>
            <a:endParaRPr lang="ru-RU" sz="1400" i="1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г)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2Цар.12:13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 сказал Давид Нафану: согрешил я пред Господом. И сказал Нафан Давиду: и Господь снял с тебя грех твой; ты не умрешь;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Лук.5:8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Увидев это, Симон Петр припал к коленям Иисуса и сказал: выйди от меня, Господи! потому что я человек грешный.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6108700" algn="l"/>
              </a:tabLst>
            </a:pP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е)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Лук.15:18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встану, пойду к отцу моему и скажу ему: отче! я согрешил против неба и пред тобою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ru-RU" sz="1400" b="1">
                <a:solidFill>
                  <a:srgbClr val="0F233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ПРОЩЕНИЕ ГРЕХОВ</a:t>
            </a:r>
            <a:endParaRPr lang="ru-RU" sz="1400" b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>
                <a:solidFill>
                  <a:srgbClr val="58585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Что Бог обещает сделать, если мы исповедуем перед Ним наши грехи? </a:t>
            </a:r>
            <a:r>
              <a:rPr lang="ru-RU" sz="1400" b="1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1Ин.1:9</a:t>
            </a:r>
            <a:r>
              <a:rPr lang="ru-RU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MD" sz="1400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Если исповедуем грехи наши, то Он, будучи верен и праведен, простит нам грехи наши и очистит нас от всякой неправды.</a:t>
            </a:r>
            <a:endParaRPr lang="ru-RU" sz="1400" i="1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938"/>
      </p:ext>
    </p:extLst>
  </p:cSld>
  <p:clrMapOvr>
    <a:masterClrMapping/>
  </p:clrMapOvr>
</p:sld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4806</TotalTime>
  <Words>680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/>
      <vt:lpstr>Урок 7 ГРЕХ</vt:lpstr>
      <vt:lpstr>ГРЕХ</vt:lpstr>
      <vt:lpstr>ГРЕХ</vt:lpstr>
      <vt:lpstr>ГРЕХ</vt:lpstr>
      <vt:lpstr>ГРЕХ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Knowledge</dc:title>
  <dc:creator>eclipse</dc:creator>
  <cp:lastModifiedBy>Vladimir Zinchenko</cp:lastModifiedBy>
  <cp:revision>60</cp:revision>
  <dcterms:created xsi:type="dcterms:W3CDTF">2004-06-08T22:07:47Z</dcterms:created>
  <dcterms:modified xsi:type="dcterms:W3CDTF">2018-03-28T19:12:39Z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