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9" r:id="rId2"/>
    <p:sldId id="257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0" y="2130425"/>
            <a:ext cx="3048000" cy="2822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075" name="Subtitle 307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31242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076" name="Date Placeholder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Footer Placeholder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Slide Number Placeholder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132520" y="1752600"/>
            <a:ext cx="2895600" cy="3001618"/>
          </a:xfrm>
          <a:ln/>
        </p:spPr>
        <p:txBody>
          <a:bodyPr anchor="ctr"/>
          <a:lstStyle/>
          <a:p>
            <a:pPr defTabSz="914400">
              <a:buSzPct val="100000"/>
            </a:pPr>
            <a:r>
              <a:rPr lang="ru-RU" kern="1200" baseline="0">
                <a:latin typeface="Times New Roman" panose="02020603050405020304" pitchFamily="18" charset="0"/>
              </a:rPr>
              <a:t>Урок 4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 kern="1200" baseline="0">
                <a:latin typeface="Times New Roman" panose="02020603050405020304" pitchFamily="18" charset="0"/>
              </a:rPr>
              <a:t>БОГ ДУХ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 kern="1200" baseline="0">
                <a:latin typeface="Times New Roman" panose="02020603050405020304" pitchFamily="18" charset="0"/>
              </a:rPr>
              <a:t>СВЯТОЙ</a:t>
            </a:r>
          </a:p>
        </p:txBody>
      </p:sp>
    </p:spTree>
    <p:extLst>
      <p:ext uri="{BB962C8B-B14F-4D97-AF65-F5344CB8AC3E}">
        <p14:creationId xmlns:p14="http://schemas.microsoft.com/office/powerpoint/2010/main" val="19047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БОГ ДУХ СВЯТОЙ</a:t>
            </a:r>
            <a:endParaRPr lang="ru-RU"/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75343" y="1752600"/>
            <a:ext cx="8458200" cy="4525963"/>
          </a:xfrm>
          <a:ln/>
        </p:spPr>
        <p:txBody>
          <a:bodyPr/>
          <a:lstStyle/>
          <a:p>
            <a:pPr marL="0" indent="0">
              <a:buNone/>
            </a:pPr>
            <a:r>
              <a:rPr lang="ru-RU" sz="1300" b="1"/>
              <a:t>ДУХ СВЯТОЙ – ЕГО ТИТУЛЫ</a:t>
            </a:r>
          </a:p>
          <a:p>
            <a:pPr marL="0" indent="0">
              <a:buNone/>
            </a:pPr>
            <a:r>
              <a:rPr lang="ru-MD" sz="1300"/>
              <a:t>1. Как называет Писание Духа Святого?</a:t>
            </a:r>
          </a:p>
          <a:p>
            <a:pPr marL="0" indent="0">
              <a:buNone/>
            </a:pPr>
            <a:r>
              <a:rPr lang="ru-MD" sz="1300" b="1" i="1">
                <a:solidFill>
                  <a:srgbClr val="0070C0"/>
                </a:solidFill>
              </a:rPr>
              <a:t>а) Иоан.14:17 </a:t>
            </a:r>
            <a:r>
              <a:rPr lang="ru-MD" sz="1300" i="1">
                <a:solidFill>
                  <a:srgbClr val="0070C0"/>
                </a:solidFill>
              </a:rPr>
              <a:t>Духа истины, Которого мир не может принять, потому что не видит Его и не знает Его; а вы знаете Его, ибо Он с вами пребывает и в вас будет.</a:t>
            </a:r>
          </a:p>
          <a:p>
            <a:pPr marL="0" indent="0">
              <a:buNone/>
            </a:pPr>
            <a:r>
              <a:rPr lang="ru-MD" sz="1300" b="1" i="1">
                <a:solidFill>
                  <a:srgbClr val="0070C0"/>
                </a:solidFill>
              </a:rPr>
              <a:t>б) Иоан.14:26 </a:t>
            </a:r>
            <a:r>
              <a:rPr lang="ru-MD" sz="1300" i="1">
                <a:solidFill>
                  <a:srgbClr val="0070C0"/>
                </a:solidFill>
              </a:rPr>
              <a:t>Утешитель же, Дух Святый, Которого пошлет Отец во имя Мое, научит вас всему и напомнит вам все, что Я говорил вам.</a:t>
            </a:r>
          </a:p>
          <a:p>
            <a:pPr marL="0" indent="0">
              <a:buNone/>
            </a:pPr>
            <a:r>
              <a:rPr lang="ru-MD" sz="1300" b="1" i="1">
                <a:solidFill>
                  <a:srgbClr val="0070C0"/>
                </a:solidFill>
              </a:rPr>
              <a:t>в) 1Кор.3:16 </a:t>
            </a:r>
            <a:r>
              <a:rPr lang="ru-MD" sz="1300" i="1">
                <a:solidFill>
                  <a:srgbClr val="0070C0"/>
                </a:solidFill>
              </a:rPr>
              <a:t>Разве не знаете, что вы храм Божий, и Дух Божий живет в вас?</a:t>
            </a:r>
          </a:p>
          <a:p>
            <a:pPr marL="0" indent="0">
              <a:buNone/>
            </a:pPr>
            <a:r>
              <a:rPr lang="ru-MD" sz="1300" b="1" i="1">
                <a:solidFill>
                  <a:srgbClr val="0070C0"/>
                </a:solidFill>
              </a:rPr>
              <a:t>г) Гал.4:6 </a:t>
            </a:r>
            <a:r>
              <a:rPr lang="ru-MD" sz="1300" i="1">
                <a:solidFill>
                  <a:srgbClr val="0070C0"/>
                </a:solidFill>
              </a:rPr>
              <a:t>А как вы — сыны, то Бог послал в сердца ваши Духа Сына Своего, вопиющего: "Авва, Отче!"</a:t>
            </a:r>
          </a:p>
          <a:p>
            <a:pPr marL="0" indent="0">
              <a:buNone/>
            </a:pPr>
            <a:r>
              <a:rPr lang="ru-MD" sz="1300" b="1" i="1">
                <a:solidFill>
                  <a:srgbClr val="0070C0"/>
                </a:solidFill>
              </a:rPr>
              <a:t>д) 1Птр.1:11 </a:t>
            </a:r>
            <a:r>
              <a:rPr lang="ru-MD" sz="1300" i="1">
                <a:solidFill>
                  <a:srgbClr val="0070C0"/>
                </a:solidFill>
              </a:rPr>
              <a:t>исследывая, на которое и на какое время указывал сущий в них Дух Христов, когда Он предвозвещал Христовы страдания и последующую за ними славу.</a:t>
            </a:r>
          </a:p>
          <a:p>
            <a:pPr marL="0" indent="0">
              <a:buNone/>
            </a:pPr>
            <a:r>
              <a:rPr lang="ru-MD" sz="1300" b="1"/>
              <a:t>ДУХ СВЯТОЙ – ЕГО ПРИРОДА</a:t>
            </a:r>
          </a:p>
          <a:p>
            <a:pPr marL="0" indent="0">
              <a:buNone/>
            </a:pPr>
            <a:r>
              <a:rPr lang="ru-MD" sz="1300"/>
              <a:t>ДУХ СВЯТОЙ ЕСТЬ ЛИЧНОСТЬ, А НЕ ПРОСТО ВЛИЯНИЕ.</a:t>
            </a:r>
          </a:p>
          <a:p>
            <a:pPr marL="0" indent="0">
              <a:buNone/>
            </a:pPr>
            <a:r>
              <a:rPr lang="ru-MD" sz="1300"/>
              <a:t>2. Кем является Дух Святой? </a:t>
            </a:r>
          </a:p>
          <a:p>
            <a:pPr marL="0" indent="0">
              <a:buNone/>
            </a:pPr>
            <a:r>
              <a:rPr lang="ru-MD" sz="1300" b="1" i="1">
                <a:solidFill>
                  <a:srgbClr val="0070C0"/>
                </a:solidFill>
              </a:rPr>
              <a:t>Рим.8:14 </a:t>
            </a:r>
            <a:r>
              <a:rPr lang="ru-MD" sz="1300" i="1">
                <a:solidFill>
                  <a:srgbClr val="0070C0"/>
                </a:solidFill>
              </a:rPr>
              <a:t>Ибо все, водимые Духом Божиим, суть сыны Божии.</a:t>
            </a:r>
          </a:p>
          <a:p>
            <a:pPr marL="0" indent="0">
              <a:buNone/>
            </a:pPr>
            <a:r>
              <a:rPr lang="ru-MD" sz="1300"/>
              <a:t>К Духу Святому, Духу Божьему, Священное Писание применяет личные местоимения.</a:t>
            </a:r>
          </a:p>
          <a:p>
            <a:pPr marL="0" indent="0">
              <a:buNone/>
            </a:pPr>
            <a:r>
              <a:rPr lang="ru-MD" sz="1300"/>
              <a:t>3. Какое личное местоимение применено к Духу Святому в </a:t>
            </a:r>
          </a:p>
          <a:p>
            <a:pPr marL="0" indent="0">
              <a:buNone/>
            </a:pPr>
            <a:r>
              <a:rPr lang="ru-MD" sz="1300" b="1" i="1">
                <a:solidFill>
                  <a:srgbClr val="0070C0"/>
                </a:solidFill>
              </a:rPr>
              <a:t>Иоан.15:26? </a:t>
            </a:r>
            <a:r>
              <a:rPr lang="ru-MD" sz="1300" i="1">
                <a:solidFill>
                  <a:srgbClr val="0070C0"/>
                </a:solidFill>
              </a:rPr>
              <a:t>Когда же приидет Утешитель, Которого Я пошлю вам от Отца, Дух истины, Который от Отца исходит, Он будет свидетельствовать о Мне;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Обратите внимание на три Лица Божества во </a:t>
            </a:r>
            <a:r>
              <a:rPr lang="ru-RU" sz="1300" b="1" i="1">
                <a:solidFill>
                  <a:srgbClr val="0070C0"/>
                </a:solidFill>
              </a:rPr>
              <a:t>2Кор.13:13</a:t>
            </a:r>
            <a:r>
              <a:rPr lang="ru-RU" sz="1300" i="1">
                <a:solidFill>
                  <a:srgbClr val="0070C0"/>
                </a:solidFill>
              </a:rPr>
              <a:t> </a:t>
            </a:r>
            <a:r>
              <a:rPr lang="ru-MD" sz="1300" i="1">
                <a:solidFill>
                  <a:srgbClr val="0070C0"/>
                </a:solidFill>
              </a:rPr>
              <a:t>Благодать Господа нашего Иисуса Христа, и любовь Бога Отца, и общение Святаго Духа со всеми вами. Аминь.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Иисус Христос б) Бог Отец в) Святой Дух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300" i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БОГ ДУХ СВЯТОЙ</a:t>
            </a:r>
            <a:endParaRPr lang="ru-RU"/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75343" y="1752600"/>
            <a:ext cx="8458200" cy="4525963"/>
          </a:xfrm>
          <a:ln/>
        </p:spPr>
        <p:txBody>
          <a:bodyPr/>
          <a:lstStyle/>
          <a:p>
            <a:pPr marL="0" indent="0">
              <a:buNone/>
            </a:pPr>
            <a:r>
              <a:rPr lang="ru-RU" sz="1300" b="1"/>
              <a:t>ДУХ СВЯТОЙ – ЕГО РАБОТА</a:t>
            </a:r>
            <a:endParaRPr lang="en-US" sz="1300" b="1"/>
          </a:p>
          <a:p>
            <a:pPr marL="0" indent="0">
              <a:buNone/>
            </a:pPr>
            <a:endParaRPr lang="ru-RU" sz="1300" b="1"/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  <a:tab pos="977900" algn="l"/>
                <a:tab pos="1701800" algn="l"/>
                <a:tab pos="2247900" algn="l"/>
                <a:tab pos="3035300" algn="l"/>
                <a:tab pos="4254500" algn="l"/>
                <a:tab pos="4495800" algn="l"/>
                <a:tab pos="56134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Какая работа Духа Святого описывается в следующих местах Писания?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1300" b="1" i="1">
                <a:solidFill>
                  <a:srgbClr val="0070C0"/>
                </a:solidFill>
              </a:rPr>
              <a:t>) Деян.1:8 </a:t>
            </a:r>
            <a:r>
              <a:rPr lang="ru-MD" sz="1300" i="1">
                <a:solidFill>
                  <a:srgbClr val="0070C0"/>
                </a:solidFill>
              </a:rPr>
              <a:t>но вы примете силу, когда сойдет на вас Дух Святый; и будете Мне свидетелями в Иерусалиме и во всей Иудее и Самарии и даже до края земли.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</a:t>
            </a:r>
            <a:r>
              <a:rPr lang="ru-RU" sz="1300" b="1" i="1">
                <a:solidFill>
                  <a:srgbClr val="0070C0"/>
                </a:solidFill>
              </a:rPr>
              <a:t>Рим.8:16 </a:t>
            </a:r>
            <a:r>
              <a:rPr lang="ru-MD" sz="1300" i="1">
                <a:solidFill>
                  <a:srgbClr val="0070C0"/>
                </a:solidFill>
              </a:rPr>
              <a:t>Сей самый Дух свидетельствует духу нашему, что мы — дети Божии.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в) </a:t>
            </a:r>
            <a:r>
              <a:rPr lang="ru-RU" sz="1300" b="1" i="1">
                <a:solidFill>
                  <a:srgbClr val="0070C0"/>
                </a:solidFill>
              </a:rPr>
              <a:t>Лук.12:12 </a:t>
            </a:r>
            <a:r>
              <a:rPr lang="ru-MD" sz="1300" i="1">
                <a:solidFill>
                  <a:srgbClr val="0070C0"/>
                </a:solidFill>
              </a:rPr>
              <a:t>ибо Святый Дух научит вас в тот час, что должно говорить.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г) </a:t>
            </a:r>
            <a:r>
              <a:rPr lang="ru-RU" sz="1300" b="1" i="1">
                <a:solidFill>
                  <a:srgbClr val="0070C0"/>
                </a:solidFill>
              </a:rPr>
              <a:t>Иоан.14:26 </a:t>
            </a:r>
            <a:r>
              <a:rPr lang="ru-MD" sz="1300" i="1">
                <a:solidFill>
                  <a:srgbClr val="0070C0"/>
                </a:solidFill>
              </a:rPr>
              <a:t>Утешитель же, Дух Святый, Которого пошлет Отец во имя Мое, научит вас всему и напомнит вам все, что Я говорил вам.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д) </a:t>
            </a:r>
            <a:r>
              <a:rPr lang="ru-RU" sz="1300" b="1" i="1">
                <a:solidFill>
                  <a:srgbClr val="0070C0"/>
                </a:solidFill>
              </a:rPr>
              <a:t>Иоан.16:13-14 </a:t>
            </a:r>
            <a:r>
              <a:rPr lang="ru-MD" sz="1300" i="1">
                <a:solidFill>
                  <a:srgbClr val="0070C0"/>
                </a:solidFill>
              </a:rPr>
              <a:t>Когда же приидет Он, Дух истины, то наставит вас на всякую истину: ибо не от Себя говорить будет, но будет говорить, что услышит, и будущее возвестит вам.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MD" sz="1300" i="1">
                <a:solidFill>
                  <a:srgbClr val="0070C0"/>
                </a:solidFill>
              </a:rPr>
              <a:t>14 Он прославит Меня, потому что от Моего возьмет и возвестит вам.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е) </a:t>
            </a:r>
            <a:r>
              <a:rPr lang="ru-RU" sz="1300" b="1" i="1">
                <a:solidFill>
                  <a:srgbClr val="0070C0"/>
                </a:solidFill>
              </a:rPr>
              <a:t>Иоан.6:63 </a:t>
            </a:r>
            <a:r>
              <a:rPr lang="ru-MD" sz="1300" i="1">
                <a:solidFill>
                  <a:srgbClr val="0070C0"/>
                </a:solidFill>
              </a:rPr>
              <a:t>Дух животворит; плоть не пользует нимало. 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ж) </a:t>
            </a:r>
            <a:r>
              <a:rPr lang="ru-RU" sz="1300" b="1" i="1">
                <a:solidFill>
                  <a:srgbClr val="0070C0"/>
                </a:solidFill>
              </a:rPr>
              <a:t>Еф.4:30 </a:t>
            </a:r>
            <a:r>
              <a:rPr lang="ru-MD" sz="1300" i="1">
                <a:solidFill>
                  <a:srgbClr val="0070C0"/>
                </a:solidFill>
              </a:rPr>
              <a:t>И не оскорбляйте Святаго Духа Божия, Которым вы запечатлены в день искупления.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з) </a:t>
            </a:r>
            <a:r>
              <a:rPr lang="ru-RU" sz="1300" b="1" i="1">
                <a:solidFill>
                  <a:srgbClr val="0070C0"/>
                </a:solidFill>
              </a:rPr>
              <a:t>Иоан.16:7-8 </a:t>
            </a:r>
            <a:r>
              <a:rPr lang="ru-MD" sz="1300" i="1">
                <a:solidFill>
                  <a:srgbClr val="0070C0"/>
                </a:solidFill>
              </a:rPr>
              <a:t>Но Я истину говорю вам: лучше для вас, чтобы Я пошел; ибо, если Я не пойду, Утешитель не приидет к вам; а если пойду, то пошлю Его к вам, 8 и Он, придя, обличит мир о грехе и о правде и о суде:</a:t>
            </a:r>
            <a:endParaRPr lang="ru-RU" sz="13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4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БОГ ДУХ СВЯТОЙ</a:t>
            </a:r>
            <a:endParaRPr lang="ru-RU"/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75343" y="1752600"/>
            <a:ext cx="8458200" cy="4525963"/>
          </a:xfrm>
          <a:ln/>
        </p:spPr>
        <p:txBody>
          <a:bodyPr/>
          <a:lstStyle/>
          <a:p>
            <a:pPr marL="0" indent="0">
              <a:buNone/>
            </a:pPr>
            <a:r>
              <a:rPr lang="ru-RU" sz="1300"/>
              <a:t>ДУХ СВЯТОЙ – ЕГО РАБОТА (продолжение)</a:t>
            </a:r>
            <a:endParaRPr lang="en-US" sz="1300"/>
          </a:p>
          <a:p>
            <a:pPr marL="0" indent="0">
              <a:buNone/>
            </a:pPr>
            <a:endParaRPr lang="ru-RU" sz="1300"/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  <a:tab pos="977900" algn="l"/>
                <a:tab pos="1701800" algn="l"/>
                <a:tab pos="2247900" algn="l"/>
                <a:tab pos="3035300" algn="l"/>
                <a:tab pos="4254500" algn="l"/>
                <a:tab pos="4495800" algn="l"/>
                <a:tab pos="56134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Какая работа Духа Святого описывается в следующих местах Писания?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и) </a:t>
            </a:r>
            <a:r>
              <a:rPr lang="ru-RU" sz="1300" b="1" i="1">
                <a:solidFill>
                  <a:srgbClr val="0070C0"/>
                </a:solidFill>
              </a:rPr>
              <a:t>Иоан.3:5 </a:t>
            </a:r>
            <a:r>
              <a:rPr lang="ru-MD" sz="1300" i="1">
                <a:solidFill>
                  <a:srgbClr val="0070C0"/>
                </a:solidFill>
              </a:rPr>
              <a:t>Иисус отвечал: истинно, истинно говорю тебе, если кто не родится от воды и Духа, не может войти в Царствие Божие.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к) </a:t>
            </a:r>
            <a:r>
              <a:rPr lang="ru-RU" sz="1300" b="1" i="1">
                <a:solidFill>
                  <a:srgbClr val="0070C0"/>
                </a:solidFill>
              </a:rPr>
              <a:t>1Кор.3:16 </a:t>
            </a:r>
            <a:r>
              <a:rPr lang="ru-MD" sz="1300" i="1">
                <a:solidFill>
                  <a:srgbClr val="0070C0"/>
                </a:solidFill>
              </a:rPr>
              <a:t>Разве не знаете, что вы храм Божий, и Дух Божий живет в вас?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л) </a:t>
            </a:r>
            <a:r>
              <a:rPr lang="ru-RU" sz="1300" b="1" i="1">
                <a:solidFill>
                  <a:srgbClr val="0070C0"/>
                </a:solidFill>
              </a:rPr>
              <a:t>1Кор.2:12 </a:t>
            </a:r>
            <a:r>
              <a:rPr lang="ru-MD" sz="1300" i="1">
                <a:solidFill>
                  <a:srgbClr val="0070C0"/>
                </a:solidFill>
              </a:rPr>
              <a:t>Но мы приняли не духа мира сего, а Духа от Бога, дабы знать дарованное нам от Бога,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м) </a:t>
            </a:r>
            <a:r>
              <a:rPr lang="ru-RU" sz="1300" b="1" i="1">
                <a:solidFill>
                  <a:srgbClr val="0070C0"/>
                </a:solidFill>
              </a:rPr>
              <a:t>Рим.8:11 </a:t>
            </a:r>
            <a:r>
              <a:rPr lang="ru-MD" sz="1300" i="1">
                <a:solidFill>
                  <a:srgbClr val="0070C0"/>
                </a:solidFill>
              </a:rPr>
              <a:t>Если же Дух Того, Кто воскресил из мертвых Иисуса, живет в вас, то Воскресивший Христа из мертвых оживит и ваши смертные тела Духом Своим, живущим в вас.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н) </a:t>
            </a:r>
            <a:r>
              <a:rPr lang="ru-RU" sz="1300" b="1" i="1">
                <a:solidFill>
                  <a:srgbClr val="0070C0"/>
                </a:solidFill>
              </a:rPr>
              <a:t>Рим.8:26 </a:t>
            </a:r>
            <a:r>
              <a:rPr lang="ru-MD" sz="1300" i="1">
                <a:solidFill>
                  <a:srgbClr val="0070C0"/>
                </a:solidFill>
              </a:rPr>
              <a:t>Также и Дух подкрепляет нас в немощах наших; ибо мы не знаем, о чем молиться, как должно, но Сам Дух ходатайствует за нас воздыханиями неизреченными.</a:t>
            </a:r>
            <a:endParaRPr lang="ru-RU" sz="13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49128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739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/>
      <vt:lpstr>Урок 4 БОГ ДУХ СВЯТОЙ</vt:lpstr>
      <vt:lpstr>БОГ ДУХ СВЯТОЙ</vt:lpstr>
      <vt:lpstr>БОГ ДУХ СВЯТОЙ</vt:lpstr>
      <vt:lpstr>БОГ ДУХ СВЯТОЙ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Knowledge</dc:title>
  <dc:creator>eclipse</dc:creator>
  <cp:lastModifiedBy>Vladimir Zinchenko</cp:lastModifiedBy>
  <cp:revision>44</cp:revision>
  <dcterms:created xsi:type="dcterms:W3CDTF">2004-06-08T22:07:47Z</dcterms:created>
  <dcterms:modified xsi:type="dcterms:W3CDTF">2018-03-28T22:53:34Z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