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62" r:id="rId4"/>
    <p:sldId id="266" r:id="rId5"/>
    <p:sldId id="263" r:id="rId6"/>
    <p:sldId id="265" r:id="rId7"/>
    <p:sldId id="261" r:id="rId8"/>
    <p:sldId id="264" r:id="rId9"/>
    <p:sldId id="267" r:id="rId10"/>
    <p:sldId id="268" r:id="rId11"/>
    <p:sldId id="259" r:id="rId1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0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073"/>
          <p:cNvSpPr>
            <a:spLocks noGrp="1"/>
          </p:cNvSpPr>
          <p:nvPr>
            <p:ph type="ctrTitle"/>
          </p:nvPr>
        </p:nvSpPr>
        <p:spPr>
          <a:xfrm>
            <a:off x="0" y="2130425"/>
            <a:ext cx="3048000" cy="28225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3075" name="Subtitle 3074"/>
          <p:cNvSpPr>
            <a:spLocks noGrp="1"/>
          </p:cNvSpPr>
          <p:nvPr>
            <p:ph type="subTitle" idx="1"/>
          </p:nvPr>
        </p:nvSpPr>
        <p:spPr>
          <a:xfrm>
            <a:off x="0" y="5029200"/>
            <a:ext cx="3124200" cy="609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>
              <a:buNone/>
              <a:defRPr sz="20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2000"/>
            </a:lvl3pPr>
            <a:lvl4pPr marL="1371600" lvl="3" indent="0" algn="ctr">
              <a:buNone/>
              <a:defRPr sz="2000"/>
            </a:lvl4pPr>
            <a:lvl5pPr marL="1828800" lvl="4" indent="0" algn="ctr">
              <a:buNone/>
              <a:defRPr sz="2000"/>
            </a:lvl5pPr>
          </a:lstStyle>
          <a:p>
            <a:pPr lvl="0"/>
            <a:r>
              <a:rPr dirty="0"/>
              <a:t>Click to edit Master subtitle style</a:t>
            </a:r>
          </a:p>
        </p:txBody>
      </p:sp>
      <p:sp>
        <p:nvSpPr>
          <p:cNvPr id="3076" name="Date Placeholder 307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7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8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073"/>
          <p:cNvSpPr>
            <a:spLocks noGrp="1"/>
          </p:cNvSpPr>
          <p:nvPr>
            <p:ph type="ctrTitle"/>
          </p:nvPr>
        </p:nvSpPr>
        <p:spPr>
          <a:xfrm>
            <a:off x="0" y="2130425"/>
            <a:ext cx="3048000" cy="28225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3075" name="Subtitle 3074"/>
          <p:cNvSpPr>
            <a:spLocks noGrp="1"/>
          </p:cNvSpPr>
          <p:nvPr>
            <p:ph type="subTitle" idx="1"/>
          </p:nvPr>
        </p:nvSpPr>
        <p:spPr>
          <a:xfrm>
            <a:off x="0" y="5029200"/>
            <a:ext cx="3124200" cy="609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>
              <a:buNone/>
              <a:defRPr sz="20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2000"/>
            </a:lvl3pPr>
            <a:lvl4pPr marL="1371600" lvl="3" indent="0" algn="ctr">
              <a:buNone/>
              <a:defRPr sz="2000"/>
            </a:lvl4pPr>
            <a:lvl5pPr marL="1828800" lvl="4" indent="0" algn="ctr">
              <a:buNone/>
              <a:defRPr sz="2000"/>
            </a:lvl5pPr>
          </a:lstStyle>
          <a:p>
            <a:pPr lvl="0"/>
            <a:r>
              <a:rPr dirty="0"/>
              <a:t>Click to edit Master subtitle style</a:t>
            </a:r>
          </a:p>
        </p:txBody>
      </p:sp>
      <p:sp>
        <p:nvSpPr>
          <p:cNvPr id="3076" name="Date Placeholder 307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7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8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6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6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600" b="0" i="0" u="none" kern="1200" baseline="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2049"/>
          <p:cNvSpPr>
            <a:spLocks noGrp="1"/>
          </p:cNvSpPr>
          <p:nvPr>
            <p:ph type="ctrTitle"/>
          </p:nvPr>
        </p:nvSpPr>
        <p:spPr>
          <a:xfrm>
            <a:off x="132522" y="122582"/>
            <a:ext cx="2895600" cy="1583635"/>
          </a:xfrm>
          <a:ln/>
        </p:spPr>
        <p:txBody>
          <a:bodyPr anchor="ctr"/>
          <a:lstStyle/>
          <a:p>
            <a:pPr defTabSz="914400">
              <a:buSzPct val="100000"/>
            </a:pPr>
            <a:r>
              <a:rPr lang="ru-RU" kern="1200" baseline="0">
                <a:latin typeface="Times New Roman" panose="02020603050405020304" pitchFamily="18" charset="0"/>
              </a:rPr>
              <a:t>Урок 2</a:t>
            </a:r>
            <a:br>
              <a:rPr lang="ru-RU" kern="1200" baseline="0">
                <a:latin typeface="Times New Roman" panose="02020603050405020304" pitchFamily="18" charset="0"/>
              </a:rPr>
            </a:br>
            <a:r>
              <a:rPr lang="ru-RU" kern="1200" baseline="0">
                <a:latin typeface="Times New Roman" panose="02020603050405020304" pitchFamily="18" charset="0"/>
              </a:rPr>
              <a:t>О БОГЕ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7B6AA6-CED2-4F5B-A26E-5A93E6F80A97}"/>
              </a:ext>
            </a:extLst>
          </p:cNvPr>
          <p:cNvSpPr txBox="1"/>
          <p:nvPr/>
        </p:nvSpPr>
        <p:spPr>
          <a:xfrm>
            <a:off x="132522" y="1950660"/>
            <a:ext cx="2895600" cy="4431983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FF00">
                <a:alpha val="9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chemeClr val="bg1">
                    <a:lumMod val="50000"/>
                  </a:schemeClr>
                </a:solidFill>
              </a:rPr>
              <a:t>Цель урока: 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</a:rPr>
              <a:t>Помочь увидеть, что Бог христиан – это не один из множества богов, а Единственный Бог, равных которому нет и быть не может.</a:t>
            </a:r>
          </a:p>
          <a:p>
            <a:pPr lvl="0"/>
            <a:endParaRPr lang="ru-RU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ru-RU" sz="2400" b="1">
                <a:solidFill>
                  <a:schemeClr val="bg1">
                    <a:lumMod val="50000"/>
                  </a:schemeClr>
                </a:solidFill>
              </a:rPr>
              <a:t>Этот урок:</a:t>
            </a:r>
          </a:p>
          <a:p>
            <a:pPr lvl="0"/>
            <a:r>
              <a:rPr lang="ru-RU">
                <a:solidFill>
                  <a:schemeClr val="bg1">
                    <a:lumMod val="50000"/>
                  </a:schemeClr>
                </a:solidFill>
              </a:rPr>
              <a:t>Помогает лучше понимать Бога;</a:t>
            </a:r>
          </a:p>
          <a:p>
            <a:pPr lvl="0"/>
            <a:r>
              <a:rPr lang="ru-RU">
                <a:solidFill>
                  <a:schemeClr val="bg1">
                    <a:lumMod val="50000"/>
                  </a:schemeClr>
                </a:solidFill>
              </a:rPr>
              <a:t>Побуждает больше доверять Богу и свидетельствовать о Нём другим;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794653-2BB6-4D6B-993B-22276AC79F62}"/>
              </a:ext>
            </a:extLst>
          </p:cNvPr>
          <p:cNvSpPr txBox="1"/>
          <p:nvPr/>
        </p:nvSpPr>
        <p:spPr>
          <a:xfrm>
            <a:off x="3276600" y="997223"/>
            <a:ext cx="3200400" cy="4247317"/>
          </a:xfrm>
          <a:prstGeom prst="rect">
            <a:avLst/>
          </a:prstGeom>
          <a:noFill/>
          <a:effectLst>
            <a:outerShdw blurRad="63500" dist="63500" dir="2700000" sx="75000" sy="75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i="1">
                <a:solidFill>
                  <a:schemeClr val="bg1">
                    <a:lumMod val="50000"/>
                  </a:schemeClr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76200" dist="38100" dir="2700000" algn="tl" rotWithShape="0">
                    <a:srgbClr val="FFFF00"/>
                  </a:outerShdw>
                </a:effectLst>
              </a:rPr>
              <a:t>Правильное представление о Боге является основой не только систематического Богословия, но также и нравственной, практической жизни... Вряд ли найдется заблуждение в доктрине или неудача в христианской жизни, которые не вытекали бы из несовершенного и недостаточного представления о Боге </a:t>
            </a:r>
            <a:r>
              <a:rPr lang="ru-RU" b="1" i="1">
                <a:solidFill>
                  <a:schemeClr val="bg1">
                    <a:lumMod val="50000"/>
                  </a:schemeClr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76200" dist="38100" dir="2700000" algn="tl" rotWithShape="0">
                    <a:srgbClr val="FFFF00"/>
                  </a:outerShdw>
                </a:effectLst>
              </a:rPr>
              <a:t> </a:t>
            </a:r>
            <a:r>
              <a:rPr lang="ru-RU" i="1">
                <a:solidFill>
                  <a:schemeClr val="bg1">
                    <a:lumMod val="50000"/>
                  </a:schemeClr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76200" dist="38100" dir="2700000" algn="tl" rotWithShape="0">
                    <a:srgbClr val="FFFF00"/>
                  </a:outerShdw>
                </a:effectLst>
              </a:rPr>
              <a:t>А.В.Тозер. </a:t>
            </a:r>
            <a:endParaRPr lang="ru-RU">
              <a:solidFill>
                <a:schemeClr val="bg1">
                  <a:lumMod val="50000"/>
                </a:schemeClr>
              </a:solidFill>
              <a:effectLst>
                <a:glow rad="101600">
                  <a:srgbClr val="FFFF00">
                    <a:alpha val="40000"/>
                  </a:srgbClr>
                </a:glow>
                <a:outerShdw blurRad="76200" dist="38100" dir="2700000" algn="tl" rotWithShape="0">
                  <a:srgbClr val="FFFF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09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>
                <a:sym typeface="+mn-ea"/>
              </a:rPr>
              <a:t>БОГ ЕСТЬ</a:t>
            </a:r>
          </a:p>
        </p:txBody>
      </p:sp>
      <p:sp>
        <p:nvSpPr>
          <p:cNvPr id="4099" name="Text Placeholder 40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sz="1800">
                <a:sym typeface="+mn-ea"/>
              </a:rPr>
              <a:t>Библия не </a:t>
            </a:r>
            <a:r>
              <a:rPr lang="ru-RU" sz="1800">
                <a:sym typeface="+mn-ea"/>
              </a:rPr>
              <a:t>доказывает существование Бога. Она говорит о Боге, как о Том, Кто есть.</a:t>
            </a:r>
          </a:p>
          <a:p>
            <a:pPr marL="0" indent="0">
              <a:buNone/>
            </a:pPr>
            <a:endParaRPr lang="ru-RU" sz="1800">
              <a:sym typeface="+mn-ea"/>
            </a:endParaRPr>
          </a:p>
          <a:p>
            <a:pPr marL="0" indent="0">
              <a:buNone/>
            </a:pPr>
            <a:r>
              <a:rPr lang="ru-RU" sz="1800" i="1">
                <a:solidFill>
                  <a:srgbClr val="0070C0"/>
                </a:solidFill>
                <a:sym typeface="+mn-ea"/>
              </a:rPr>
              <a:t>Евр.11:6 ибо надобно, чтобы приходящий к Богу веровал, что Он есть, и ищущим Его воздает.</a:t>
            </a:r>
          </a:p>
          <a:p>
            <a:pPr marL="0" indent="0">
              <a:buNone/>
            </a:pPr>
            <a:endParaRPr lang="ru-RU" sz="1800" i="1">
              <a:solidFill>
                <a:srgbClr val="0070C0"/>
              </a:solidFill>
              <a:sym typeface="+mn-ea"/>
            </a:endParaRPr>
          </a:p>
          <a:p>
            <a:pPr marL="0" indent="0">
              <a:buNone/>
            </a:pPr>
            <a:r>
              <a:rPr sz="1800">
                <a:sym typeface="+mn-ea"/>
              </a:rPr>
              <a:t>Важнейшие библейские определения Бога </a:t>
            </a:r>
            <a:r>
              <a:rPr lang="ru-RU" sz="1800">
                <a:sym typeface="+mn-ea"/>
              </a:rPr>
              <a:t>(знать наизусть)</a:t>
            </a:r>
            <a:r>
              <a:rPr sz="1800">
                <a:sym typeface="+mn-ea"/>
              </a:rPr>
              <a:t>:</a:t>
            </a:r>
          </a:p>
          <a:p>
            <a:pPr marL="0" indent="0">
              <a:buNone/>
            </a:pPr>
            <a:endParaRPr lang="ru-RU" sz="1800" i="1">
              <a:solidFill>
                <a:srgbClr val="0070C0"/>
              </a:solidFill>
              <a:sym typeface="+mn-ea"/>
            </a:endParaRPr>
          </a:p>
          <a:p>
            <a:pPr marL="0" indent="0">
              <a:buNone/>
            </a:pPr>
            <a:r>
              <a:rPr lang="ru-RU" sz="1800" i="1">
                <a:solidFill>
                  <a:srgbClr val="0070C0"/>
                </a:solidFill>
              </a:rPr>
              <a:t>Иоан.4:24 </a:t>
            </a:r>
            <a:r>
              <a:rPr lang="ru-RU" sz="1800" b="1" i="1" u="sng">
                <a:solidFill>
                  <a:srgbClr val="0070C0"/>
                </a:solidFill>
              </a:rPr>
              <a:t>Бог есть дух</a:t>
            </a:r>
            <a:r>
              <a:rPr lang="ru-RU" sz="1800" i="1">
                <a:solidFill>
                  <a:srgbClr val="0070C0"/>
                </a:solidFill>
              </a:rPr>
              <a:t>, и поклоняющиеся Ему должны поклоняться в духе и истине.</a:t>
            </a:r>
          </a:p>
          <a:p>
            <a:pPr marL="0" indent="0">
              <a:buNone/>
            </a:pPr>
            <a:r>
              <a:rPr lang="ru-RU" sz="1800" i="1">
                <a:solidFill>
                  <a:srgbClr val="0070C0"/>
                </a:solidFill>
              </a:rPr>
              <a:t>1 Иоан.1:5 </a:t>
            </a:r>
            <a:r>
              <a:rPr lang="ru-RU" sz="1800" b="1" i="1" u="sng">
                <a:solidFill>
                  <a:srgbClr val="0070C0"/>
                </a:solidFill>
              </a:rPr>
              <a:t>Бог есть свет</a:t>
            </a:r>
            <a:r>
              <a:rPr lang="ru-RU" sz="1800" i="1">
                <a:solidFill>
                  <a:srgbClr val="0070C0"/>
                </a:solidFill>
              </a:rPr>
              <a:t>, и нет в Нем никакой тьмы.</a:t>
            </a:r>
          </a:p>
          <a:p>
            <a:pPr marL="0" indent="0">
              <a:buNone/>
            </a:pPr>
            <a:r>
              <a:rPr lang="ru-RU" sz="1800" i="1">
                <a:solidFill>
                  <a:srgbClr val="0070C0"/>
                </a:solidFill>
              </a:rPr>
              <a:t>1 Иоан.4:16 </a:t>
            </a:r>
            <a:r>
              <a:rPr lang="ru-RU" sz="1800" b="1" i="1" u="sng">
                <a:solidFill>
                  <a:srgbClr val="0070C0"/>
                </a:solidFill>
              </a:rPr>
              <a:t>Бог есть любовь</a:t>
            </a:r>
            <a:r>
              <a:rPr lang="ru-RU" sz="1800" i="1">
                <a:solidFill>
                  <a:srgbClr val="0070C0"/>
                </a:solidFill>
              </a:rPr>
              <a:t>, и пребывающий в любви пребывает в Боге, и Бог в нем.</a:t>
            </a:r>
          </a:p>
          <a:p>
            <a:pPr marL="0" indent="0">
              <a:buNone/>
            </a:pPr>
            <a:r>
              <a:rPr lang="ru-RU" sz="1800" i="1">
                <a:solidFill>
                  <a:srgbClr val="0070C0"/>
                </a:solidFill>
              </a:rPr>
              <a:t>Евр.12:29 29 потому что </a:t>
            </a:r>
            <a:r>
              <a:rPr lang="ru-RU" sz="1800" b="1" i="1" u="sng">
                <a:solidFill>
                  <a:srgbClr val="0070C0"/>
                </a:solidFill>
              </a:rPr>
              <a:t>Бог наш есть огонь поядающий</a:t>
            </a:r>
            <a:r>
              <a:rPr lang="ru-RU" sz="1800" i="1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ru-RU" sz="1800"/>
          </a:p>
          <a:p>
            <a:pPr marL="0" indent="0">
              <a:buNone/>
            </a:pPr>
            <a:endParaRPr sz="1800"/>
          </a:p>
          <a:p>
            <a:pPr marL="0" indent="0">
              <a:buNone/>
            </a:pPr>
            <a:r>
              <a:rPr sz="180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09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СУЩНОСТЬ БОГА</a:t>
            </a:r>
            <a:endParaRPr>
              <a:sym typeface="+mn-ea"/>
            </a:endParaRPr>
          </a:p>
        </p:txBody>
      </p:sp>
      <p:sp>
        <p:nvSpPr>
          <p:cNvPr id="4099" name="Text Placeholder 40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/>
              <a:t>Бог нематериален и бестелесен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i="1">
                <a:solidFill>
                  <a:srgbClr val="0070C0"/>
                </a:solidFill>
              </a:rPr>
              <a:t>Дух плоти и костей не имеет, как видите у Меня" (Лук.24:39).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/>
              <a:t>Бог невидим. </a:t>
            </a:r>
            <a:r>
              <a:rPr lang="ru-RU" sz="1800" i="1">
                <a:solidFill>
                  <a:srgbClr val="0070C0"/>
                </a:solidFill>
              </a:rPr>
              <a:t>Иоан.1:18 </a:t>
            </a:r>
            <a:r>
              <a:rPr lang="ru-MD" sz="1800" i="1">
                <a:solidFill>
                  <a:srgbClr val="0070C0"/>
                </a:solidFill>
              </a:rPr>
              <a:t>Бога не видел никто никогда; Единородный Сын, сущий в недре Отчем, Он явил.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/>
              <a:t>Бог есть Личность. Ему присущи: разум, воля, чувства, индивидуальность.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i="1">
                <a:solidFill>
                  <a:srgbClr val="0070C0"/>
                </a:solidFill>
              </a:rPr>
              <a:t>Исх.3:16 </a:t>
            </a:r>
            <a:r>
              <a:rPr lang="ru-MD" sz="1800" i="1">
                <a:solidFill>
                  <a:srgbClr val="0070C0"/>
                </a:solidFill>
              </a:rPr>
              <a:t>Я Бог отца твоего, Бог Авраама, Бог Исаака и Бог Иакова.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/>
              <a:t>Имена, данные Богу — личностные имена.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/>
              <a:t>Иегова — </a:t>
            </a:r>
            <a:r>
              <a:rPr lang="en-US" sz="1800"/>
              <a:t>YHWH</a:t>
            </a:r>
            <a:r>
              <a:rPr lang="ru-RU" sz="1800"/>
              <a:t> </a:t>
            </a:r>
            <a:r>
              <a:rPr lang="ru-RU" sz="1800" i="1">
                <a:solidFill>
                  <a:srgbClr val="0070C0"/>
                </a:solidFill>
              </a:rPr>
              <a:t>Исх.3:14 </a:t>
            </a:r>
            <a:r>
              <a:rPr lang="ru-MD" sz="1800" i="1">
                <a:solidFill>
                  <a:srgbClr val="0070C0"/>
                </a:solidFill>
              </a:rPr>
              <a:t>Я есмь Сущий. И сказал: так скажи сынам Израилевым: Сущий [Иегова] послал меня к вам.</a:t>
            </a:r>
            <a:endParaRPr lang="ru-RU" sz="1800" i="1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/>
              <a:t>Элохим — высшее Божество; Эль-Шаддай — Бог Всемогущий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/>
              <a:t>Эль-Элион — Бог богов; Адонай</a:t>
            </a:r>
            <a:r>
              <a:rPr sz="1800"/>
              <a:t> </a:t>
            </a:r>
            <a:r>
              <a:rPr lang="ru-RU" sz="1800"/>
              <a:t>— Господь; Теос — Бог (Н.З.)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/>
              <a:t>Если бы Бог не был Личностью, мы бы не могли иметь с Ним живого контакта.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4619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Placeholder 40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500"/>
              <a:t>ЖИЗНЬ [качество быть живым]</a:t>
            </a:r>
            <a:r>
              <a:rPr lang="en-US" sz="1500"/>
              <a:t> </a:t>
            </a:r>
            <a:r>
              <a:rPr lang="ru-RU" sz="1500"/>
              <a:t>«Я ЕСМЬ» </a:t>
            </a:r>
            <a:r>
              <a:rPr lang="ru-RU" sz="1500" i="1">
                <a:solidFill>
                  <a:srgbClr val="0070C0"/>
                </a:solidFill>
              </a:rPr>
              <a:t>Исх.3:14. Иоан. 5:26 </a:t>
            </a:r>
            <a:r>
              <a:rPr lang="ru-MD" sz="1500" i="1">
                <a:solidFill>
                  <a:srgbClr val="0070C0"/>
                </a:solidFill>
              </a:rPr>
              <a:t>Ибо, как Отец имеет жизнь в Самом Себе, так и Сыну дал иметь жизнь в Самом Себе</a:t>
            </a:r>
            <a:r>
              <a:rPr lang="ru-RU" sz="1500" i="1">
                <a:solidFill>
                  <a:srgbClr val="0070C0"/>
                </a:solidFill>
              </a:rPr>
              <a:t>; Деян.17:25 </a:t>
            </a:r>
            <a:r>
              <a:rPr lang="ru-MD" sz="1500" i="1">
                <a:solidFill>
                  <a:srgbClr val="0070C0"/>
                </a:solidFill>
              </a:rPr>
              <a:t>Сам дая всему жизнь и дыхание и всё</a:t>
            </a:r>
            <a:endParaRPr lang="en-US" sz="1500" i="1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sz="1500"/>
              <a:t>ВЕЧНЫЙ</a:t>
            </a:r>
            <a:r>
              <a:rPr lang="ru-RU" sz="1500"/>
              <a:t> – </a:t>
            </a:r>
            <a:r>
              <a:rPr lang="en-US" sz="1500"/>
              <a:t>ETERNAL </a:t>
            </a:r>
            <a:r>
              <a:rPr sz="1500" i="1">
                <a:solidFill>
                  <a:srgbClr val="0070C0"/>
                </a:solidFill>
              </a:rPr>
              <a:t>Пс.89:3</a:t>
            </a:r>
            <a:r>
              <a:rPr lang="ru-MD" sz="1500" i="1">
                <a:solidFill>
                  <a:srgbClr val="0070C0"/>
                </a:solidFill>
              </a:rPr>
              <a:t> Прежде нежели родились горы, и Ты образовал землю и вселенную, и от века и до века </a:t>
            </a:r>
            <a:r>
              <a:rPr lang="ru-MD" sz="1500" i="1">
                <a:solidFill>
                  <a:schemeClr val="bg1">
                    <a:lumMod val="50000"/>
                  </a:schemeClr>
                </a:solidFill>
              </a:rPr>
              <a:t>(от вечности до вечности)</a:t>
            </a:r>
            <a:r>
              <a:rPr lang="ru-MD" sz="1500" i="1">
                <a:solidFill>
                  <a:srgbClr val="0070C0"/>
                </a:solidFill>
              </a:rPr>
              <a:t> Ты — Бог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sz="1500"/>
              <a:t>ВСЕМОГУЩИЙ</a:t>
            </a:r>
            <a:r>
              <a:rPr lang="en-US" sz="1500"/>
              <a:t> – OMNIPOTENT </a:t>
            </a:r>
            <a:r>
              <a:rPr sz="1500" i="1">
                <a:solidFill>
                  <a:srgbClr val="0070C0"/>
                </a:solidFill>
              </a:rPr>
              <a:t>Иов.42:2</a:t>
            </a:r>
            <a:r>
              <a:rPr lang="ru-RU" sz="1500" i="1">
                <a:solidFill>
                  <a:srgbClr val="0070C0"/>
                </a:solidFill>
              </a:rPr>
              <a:t> </a:t>
            </a:r>
            <a:r>
              <a:rPr lang="ru-MD" sz="1500" i="1">
                <a:solidFill>
                  <a:srgbClr val="0070C0"/>
                </a:solidFill>
              </a:rPr>
              <a:t>знаю, что Ты все можешь, и что намерение Твое не может быть остановлено. </a:t>
            </a:r>
            <a:r>
              <a:rPr sz="1500" i="1">
                <a:solidFill>
                  <a:srgbClr val="0070C0"/>
                </a:solidFill>
              </a:rPr>
              <a:t>Быт.17:1</a:t>
            </a:r>
            <a:r>
              <a:rPr lang="ru-MD" sz="1500" i="1">
                <a:solidFill>
                  <a:srgbClr val="0070C0"/>
                </a:solidFill>
              </a:rPr>
              <a:t> Я Бог Всемогущий; ходи предо Мною и будь непорочен;</a:t>
            </a:r>
            <a:endParaRPr sz="1500" i="1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sz="1500"/>
              <a:t>ВЕЗДЕСУЩИЙ</a:t>
            </a:r>
            <a:r>
              <a:rPr lang="en-US" sz="1500"/>
              <a:t> – OMNIPRESENT </a:t>
            </a:r>
            <a:r>
              <a:rPr lang="ru-RU" sz="1500" i="1">
                <a:solidFill>
                  <a:srgbClr val="0070C0"/>
                </a:solidFill>
              </a:rPr>
              <a:t>Пс.138:7-10 </a:t>
            </a:r>
            <a:r>
              <a:rPr lang="ru-MD" sz="1500" i="1">
                <a:solidFill>
                  <a:srgbClr val="0070C0"/>
                </a:solidFill>
              </a:rPr>
              <a:t>Куда пойду от Духа Твоего, и от лица Твоего куда убегу? Взойду ли на небо — Ты там; сойду ли в преисподнюю — и там Ты. Возьму ли крылья зари и переселюсь на край моря, — и там рука Твоя поведет меня, и удержит меня десница Твоя. Иер. 23:24 Может ли человек скрыться в тайное место, где Я не видел бы его? говорит Господь. Не наполняю ли Я небо и землю? говорит Господь.</a:t>
            </a:r>
            <a:endParaRPr sz="1500" i="1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sz="1500"/>
              <a:t>ВСЕВЕДУЩИЙ</a:t>
            </a:r>
            <a:r>
              <a:rPr lang="en-US" sz="1500"/>
              <a:t> – OMNISCIENT </a:t>
            </a:r>
            <a:r>
              <a:rPr lang="ru-RU" sz="1500" i="1">
                <a:solidFill>
                  <a:srgbClr val="0070C0"/>
                </a:solidFill>
              </a:rPr>
              <a:t>Иов 34:21 </a:t>
            </a:r>
            <a:r>
              <a:rPr lang="ru-MD" sz="1500" i="1">
                <a:solidFill>
                  <a:srgbClr val="0070C0"/>
                </a:solidFill>
              </a:rPr>
              <a:t>Ибо очи Его над путями человека, и Он видит все шаги его. </a:t>
            </a:r>
            <a:r>
              <a:rPr sz="1500" i="1">
                <a:solidFill>
                  <a:srgbClr val="0070C0"/>
                </a:solidFill>
              </a:rPr>
              <a:t>Пр.5:21 </a:t>
            </a:r>
            <a:r>
              <a:rPr lang="ru-MD" sz="1500" i="1">
                <a:solidFill>
                  <a:srgbClr val="0070C0"/>
                </a:solidFill>
              </a:rPr>
              <a:t>Ибо пред очами Господа пути человека, и Он измеряет все стези его. </a:t>
            </a:r>
            <a:r>
              <a:rPr lang="ru-RU" sz="1500" i="1">
                <a:solidFill>
                  <a:srgbClr val="0070C0"/>
                </a:solidFill>
              </a:rPr>
              <a:t>Деян.15:18 </a:t>
            </a:r>
            <a:r>
              <a:rPr lang="ru-MD" sz="1500" i="1">
                <a:solidFill>
                  <a:srgbClr val="0070C0"/>
                </a:solidFill>
              </a:rPr>
              <a:t>Ведомы Богу от вечности все дела Его.</a:t>
            </a:r>
            <a:endParaRPr lang="ru-RU" sz="1500" i="1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sz="1500"/>
          </a:p>
        </p:txBody>
      </p:sp>
      <p:sp>
        <p:nvSpPr>
          <p:cNvPr id="7" name="Title 4097">
            <a:extLst>
              <a:ext uri="{FF2B5EF4-FFF2-40B4-BE49-F238E27FC236}">
                <a16:creationId xmlns:a16="http://schemas.microsoft.com/office/drawing/2014/main" id="{3EC97F48-4448-480F-B48C-BE586A141880}"/>
              </a:ext>
            </a:extLst>
          </p:cNvPr>
          <p:cNvSpPr txBox="1">
            <a:spLocks/>
          </p:cNvSpPr>
          <p:nvPr/>
        </p:nvSpPr>
        <p:spPr>
          <a:xfrm>
            <a:off x="228600" y="274638"/>
            <a:ext cx="5334000" cy="9445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>
                <a:sym typeface="+mn-ea"/>
              </a:rPr>
              <a:t>БОЖЬИ АТРИБУТЫ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BAC0A7-DABA-4676-B866-64D388D6C5F8}"/>
              </a:ext>
            </a:extLst>
          </p:cNvPr>
          <p:cNvSpPr txBox="1"/>
          <p:nvPr/>
        </p:nvSpPr>
        <p:spPr>
          <a:xfrm>
            <a:off x="5257800" y="423753"/>
            <a:ext cx="354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600">
                <a:solidFill>
                  <a:schemeClr val="bg1">
                    <a:lumMod val="50000"/>
                  </a:schemeClr>
                </a:solidFill>
              </a:rPr>
              <a:t>Природные </a:t>
            </a:r>
          </a:p>
          <a:p>
            <a:pPr algn="ctr"/>
            <a:r>
              <a:rPr lang="ru-RU" b="1" spc="600">
                <a:solidFill>
                  <a:schemeClr val="bg1">
                    <a:lumMod val="50000"/>
                  </a:schemeClr>
                </a:solidFill>
              </a:rPr>
              <a:t>свойства Бога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Placeholder 40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sz="1800"/>
              <a:t>ЛЮБОВЬ</a:t>
            </a:r>
            <a:r>
              <a:rPr lang="ru-RU" sz="1800"/>
              <a:t>, милосердие, сострадание, доброта (благость)</a:t>
            </a:r>
            <a:endParaRPr sz="180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sz="1800" i="1">
                <a:solidFill>
                  <a:srgbClr val="0070C0"/>
                </a:solidFill>
              </a:rPr>
              <a:t>Иоан.3:16</a:t>
            </a:r>
            <a:r>
              <a:rPr lang="ru-RU" sz="1800" i="1">
                <a:solidFill>
                  <a:srgbClr val="0070C0"/>
                </a:solidFill>
              </a:rPr>
              <a:t> </a:t>
            </a:r>
            <a:r>
              <a:rPr lang="ru-MD" sz="1800" i="1">
                <a:solidFill>
                  <a:srgbClr val="0070C0"/>
                </a:solidFill>
              </a:rPr>
              <a:t>Ибо так </a:t>
            </a:r>
            <a:r>
              <a:rPr lang="ru-MD" sz="1800" b="1" i="1">
                <a:solidFill>
                  <a:srgbClr val="0070C0"/>
                </a:solidFill>
              </a:rPr>
              <a:t>возлюбил</a:t>
            </a:r>
            <a:r>
              <a:rPr lang="ru-MD" sz="1800" i="1">
                <a:solidFill>
                  <a:srgbClr val="0070C0"/>
                </a:solidFill>
              </a:rPr>
              <a:t> Бог мир, что отдал Сына Своего Единородного, дабы всякий верующий в Него, не погиб, но имел жизнь вечную. </a:t>
            </a:r>
            <a:r>
              <a:rPr lang="ru-RU" sz="1800" i="1">
                <a:solidFill>
                  <a:srgbClr val="0070C0"/>
                </a:solidFill>
              </a:rPr>
              <a:t>1</a:t>
            </a:r>
            <a:r>
              <a:rPr sz="1800" i="1">
                <a:solidFill>
                  <a:srgbClr val="0070C0"/>
                </a:solidFill>
              </a:rPr>
              <a:t>Ин.4:9</a:t>
            </a:r>
            <a:r>
              <a:rPr lang="ru-RU" sz="1800" i="1">
                <a:solidFill>
                  <a:srgbClr val="0070C0"/>
                </a:solidFill>
              </a:rPr>
              <a:t> </a:t>
            </a:r>
            <a:r>
              <a:rPr lang="ru-MD" sz="1800" b="1" i="1">
                <a:solidFill>
                  <a:srgbClr val="0070C0"/>
                </a:solidFill>
              </a:rPr>
              <a:t>Любовь</a:t>
            </a:r>
            <a:r>
              <a:rPr lang="ru-MD" sz="1800" i="1">
                <a:solidFill>
                  <a:srgbClr val="0070C0"/>
                </a:solidFill>
              </a:rPr>
              <a:t> Божия к нам открылась в том, что Бог послал в мир Единородного Сына Своего, чтобы мы получили жизнь через Него. Тит.3:5 Он спас нас не по делам праведности, которые бы мы сотворили, а по Своей </a:t>
            </a:r>
            <a:r>
              <a:rPr lang="ru-MD" sz="1800" b="1" i="1">
                <a:solidFill>
                  <a:srgbClr val="0070C0"/>
                </a:solidFill>
              </a:rPr>
              <a:t>милости.</a:t>
            </a:r>
            <a:endParaRPr sz="1800" b="1" i="1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sz="1800"/>
              <a:t>СВЯТО</a:t>
            </a:r>
            <a:r>
              <a:rPr lang="ru-RU" sz="1800"/>
              <a:t>СТЬ, Праведность, Справедливость</a:t>
            </a:r>
            <a:endParaRPr sz="180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sz="1800" i="1">
                <a:solidFill>
                  <a:srgbClr val="0070C0"/>
                </a:solidFill>
              </a:rPr>
              <a:t>Ис.6:3 </a:t>
            </a:r>
            <a:r>
              <a:rPr lang="ru-MD" sz="1800" i="1">
                <a:solidFill>
                  <a:srgbClr val="0070C0"/>
                </a:solidFill>
              </a:rPr>
              <a:t>Свят, Свят, Свят Господь Саваоф! 1Пет.1:15-17 но, по примеру призвавшего вас Святаго, и сами будьте святы во всех поступках. Ибо написано: будьте святы, потому что Я свят. И если вы называете Отцем Того, Который нелицеприятно судит каждого по делам, то со страхом проводите время странствования вашего</a:t>
            </a:r>
            <a:endParaRPr lang="ru-RU" sz="1800" i="1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sz="1800" i="1">
                <a:solidFill>
                  <a:srgbClr val="0070C0"/>
                </a:solidFill>
              </a:rPr>
              <a:t>Пс.5:5</a:t>
            </a:r>
            <a:r>
              <a:rPr lang="ru-RU" sz="1800" i="1">
                <a:solidFill>
                  <a:srgbClr val="0070C0"/>
                </a:solidFill>
              </a:rPr>
              <a:t> </a:t>
            </a:r>
            <a:r>
              <a:rPr lang="ru-MD" sz="1800" i="1">
                <a:solidFill>
                  <a:srgbClr val="0070C0"/>
                </a:solidFill>
              </a:rPr>
              <a:t>ибо Ты Бог, не любящий беззакония; Пс.144:17 Праведен Господь во всех путях Своих.</a:t>
            </a:r>
            <a:endParaRPr sz="1800" i="1">
              <a:solidFill>
                <a:srgbClr val="0070C0"/>
              </a:solidFill>
            </a:endParaRPr>
          </a:p>
        </p:txBody>
      </p:sp>
      <p:sp>
        <p:nvSpPr>
          <p:cNvPr id="7" name="Title 4097">
            <a:extLst>
              <a:ext uri="{FF2B5EF4-FFF2-40B4-BE49-F238E27FC236}">
                <a16:creationId xmlns:a16="http://schemas.microsoft.com/office/drawing/2014/main" id="{F5080C19-7372-4E65-8C64-C328059F5F15}"/>
              </a:ext>
            </a:extLst>
          </p:cNvPr>
          <p:cNvSpPr txBox="1">
            <a:spLocks/>
          </p:cNvSpPr>
          <p:nvPr/>
        </p:nvSpPr>
        <p:spPr>
          <a:xfrm>
            <a:off x="228600" y="274638"/>
            <a:ext cx="5334000" cy="9445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>
                <a:sym typeface="+mn-ea"/>
              </a:rPr>
              <a:t>БОЖЬИ АТРИБУТЫ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4E374-25B2-40C7-BFD2-43E83F8248F6}"/>
              </a:ext>
            </a:extLst>
          </p:cNvPr>
          <p:cNvSpPr txBox="1"/>
          <p:nvPr/>
        </p:nvSpPr>
        <p:spPr>
          <a:xfrm>
            <a:off x="5257800" y="423753"/>
            <a:ext cx="354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600">
                <a:solidFill>
                  <a:schemeClr val="bg1">
                    <a:lumMod val="50000"/>
                  </a:schemeClr>
                </a:solidFill>
              </a:rPr>
              <a:t>Нравственные </a:t>
            </a:r>
          </a:p>
          <a:p>
            <a:pPr algn="ctr"/>
            <a:r>
              <a:rPr lang="ru-RU" b="1" spc="600">
                <a:solidFill>
                  <a:schemeClr val="bg1">
                    <a:lumMod val="50000"/>
                  </a:schemeClr>
                </a:solidFill>
              </a:rPr>
              <a:t>свойства Бога</a:t>
            </a:r>
          </a:p>
        </p:txBody>
      </p:sp>
    </p:spTree>
    <p:extLst>
      <p:ext uri="{BB962C8B-B14F-4D97-AF65-F5344CB8AC3E}">
        <p14:creationId xmlns:p14="http://schemas.microsoft.com/office/powerpoint/2010/main" val="1621110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iquetra-Vesica[2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665" y="5190490"/>
            <a:ext cx="991870" cy="935990"/>
          </a:xfrm>
          <a:prstGeom prst="rect">
            <a:avLst/>
          </a:prstGeom>
        </p:spPr>
      </p:pic>
      <p:sp>
        <p:nvSpPr>
          <p:cNvPr id="4098" name="Title 409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>
                <a:sym typeface="+mn-ea"/>
              </a:rPr>
              <a:t>БОГ ЕСТЬ ТРОИЦА</a:t>
            </a:r>
          </a:p>
        </p:txBody>
      </p:sp>
      <p:sp>
        <p:nvSpPr>
          <p:cNvPr id="4099" name="Text Placeholder 40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/>
              <a:t>Бог един. </a:t>
            </a:r>
            <a:r>
              <a:rPr lang="ru-RU" sz="1800" i="1">
                <a:solidFill>
                  <a:srgbClr val="0070C0"/>
                </a:solidFill>
              </a:rPr>
              <a:t>Мар.12:29 </a:t>
            </a:r>
            <a:r>
              <a:rPr lang="ru-MD" sz="1800" i="1">
                <a:solidFill>
                  <a:srgbClr val="0070C0"/>
                </a:solidFill>
              </a:rPr>
              <a:t>Господь Бог наш есть Господь единый;</a:t>
            </a:r>
            <a:endParaRPr lang="ru-RU" sz="1800" i="1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sz="1800"/>
              <a:t>Священное Писание открывает одного Бога в трех </a:t>
            </a:r>
            <a:r>
              <a:rPr lang="ru-RU" sz="1800"/>
              <a:t>Л</a:t>
            </a:r>
            <a:r>
              <a:rPr sz="1800"/>
              <a:t>ицах</a:t>
            </a:r>
            <a:r>
              <a:rPr lang="ru-RU" sz="1800"/>
              <a:t>:</a:t>
            </a:r>
            <a:r>
              <a:rPr sz="1800"/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sz="1800">
                <a:sym typeface="+mn-ea"/>
              </a:rPr>
              <a:t>а) </a:t>
            </a:r>
            <a:r>
              <a:rPr lang="ru-RU" sz="1800" b="1" u="sng">
                <a:sym typeface="+mn-ea"/>
              </a:rPr>
              <a:t>ОТЕЦ</a:t>
            </a:r>
            <a:r>
              <a:rPr lang="ru-RU" sz="1800" b="1">
                <a:sym typeface="+mn-ea"/>
              </a:rPr>
              <a:t>;</a:t>
            </a:r>
            <a:r>
              <a:rPr lang="ru-RU" sz="1800">
                <a:sym typeface="+mn-ea"/>
              </a:rPr>
              <a:t> </a:t>
            </a:r>
            <a:r>
              <a:rPr sz="1800">
                <a:sym typeface="+mn-ea"/>
              </a:rPr>
              <a:t>б)</a:t>
            </a:r>
            <a:r>
              <a:rPr sz="1800" b="1">
                <a:sym typeface="+mn-ea"/>
              </a:rPr>
              <a:t> </a:t>
            </a:r>
            <a:r>
              <a:rPr lang="ru-RU" sz="1800" b="1" u="sng">
                <a:sym typeface="+mn-ea"/>
              </a:rPr>
              <a:t>СЫН</a:t>
            </a:r>
            <a:r>
              <a:rPr lang="ru-RU" sz="1800" b="1">
                <a:sym typeface="+mn-ea"/>
              </a:rPr>
              <a:t>;</a:t>
            </a:r>
            <a:r>
              <a:rPr sz="1800">
                <a:sym typeface="+mn-ea"/>
              </a:rPr>
              <a:t>  в) </a:t>
            </a:r>
            <a:r>
              <a:rPr lang="ru-RU" sz="1800" b="1" u="sng">
                <a:sym typeface="+mn-ea"/>
              </a:rPr>
              <a:t>ДУХ СВЯТОЙ.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sz="1800" i="1">
                <a:solidFill>
                  <a:srgbClr val="0070C0"/>
                </a:solidFill>
              </a:rPr>
              <a:t>Мтф.28:19; Итак идите, научите все народы, крестя их во имя Отца и Сына и Святаго Духа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sz="1800" i="1">
                <a:solidFill>
                  <a:srgbClr val="0070C0"/>
                </a:solidFill>
              </a:rPr>
              <a:t>Мтф.3:16-17; И, крестившись, Иисус тотчас вышел из воды, - и се, отверзлись Ему небеса, и увидел [Иоанн] Духа Божия, Который сходил, как голубь, и ниспускался на Него. И се, глас с небес глаголющий: Сей есть Сын Мой возлюбленный, в Котором Мое благоволение.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sz="1800" i="1">
                <a:solidFill>
                  <a:srgbClr val="0070C0"/>
                </a:solidFill>
              </a:rPr>
              <a:t>2Кор.13:13 Благодать Господа нашего Иисуса Христа, и любовь Бога Отца, и общение Святаго Духа со всеми вами. Аминь.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>
                <a:sym typeface="+mn-ea"/>
              </a:rPr>
              <a:t>Все три лица являются участниками:</a:t>
            </a:r>
            <a:endParaRPr lang="ru-RU" sz="180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/>
              <a:t>— в СОТВОРЕНИИ — и в — ИСКУПЛЕНИИ (СПАСЕНИИ) — мира.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/>
              <a:t>Все три лица обладают одинаковыми божественными свойствами.</a:t>
            </a:r>
            <a:r>
              <a:rPr sz="1800"/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sz="180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09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>
                <a:sym typeface="+mn-ea"/>
              </a:rPr>
              <a:t>БОГ ОТЕЦ</a:t>
            </a:r>
          </a:p>
        </p:txBody>
      </p:sp>
      <p:sp>
        <p:nvSpPr>
          <p:cNvPr id="4099" name="Text Placeholder 40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sz="1800"/>
              <a:t>БОГ ТВОРЕЦ </a:t>
            </a:r>
          </a:p>
          <a:p>
            <a:pPr marL="0" indent="0">
              <a:buNone/>
            </a:pPr>
            <a:r>
              <a:rPr lang="ru-RU" sz="1800" i="1">
                <a:solidFill>
                  <a:srgbClr val="0070C0"/>
                </a:solidFill>
              </a:rPr>
              <a:t>Быт.1:1 В начале сотворил Бог небо и землю.</a:t>
            </a:r>
          </a:p>
          <a:p>
            <a:pPr marL="0" indent="0">
              <a:buNone/>
            </a:pPr>
            <a:r>
              <a:rPr sz="1800" i="1">
                <a:solidFill>
                  <a:srgbClr val="0070C0"/>
                </a:solidFill>
              </a:rPr>
              <a:t>Быт.1:27 И сотворил Бог человека по образу Своему, по образу Божию сотворил его; мужчину и женщину сотворил их. </a:t>
            </a:r>
            <a:endParaRPr lang="ru-RU" sz="1800" i="1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800" i="1">
                <a:solidFill>
                  <a:srgbClr val="0070C0"/>
                </a:solidFill>
              </a:rPr>
              <a:t>Отк.4:11 </a:t>
            </a:r>
            <a:r>
              <a:rPr lang="ru-MD" sz="1800" i="1">
                <a:solidFill>
                  <a:srgbClr val="0070C0"/>
                </a:solidFill>
              </a:rPr>
              <a:t>достоин Ты, Господи, приять славу и честь и силу: ибо Ты сотворил всё, и всё по Твоей воле существует и сотворено.</a:t>
            </a:r>
            <a:endParaRPr sz="1800"/>
          </a:p>
          <a:p>
            <a:pPr marL="0" indent="0">
              <a:buNone/>
            </a:pPr>
            <a:endParaRPr lang="ru-RU" sz="1800"/>
          </a:p>
          <a:p>
            <a:pPr marL="0" indent="0">
              <a:buNone/>
            </a:pPr>
            <a:r>
              <a:rPr lang="ru-RU" sz="1800" cap="all"/>
              <a:t>Что сделал </a:t>
            </a:r>
            <a:r>
              <a:rPr sz="1800" cap="all"/>
              <a:t>Бог Отец д</a:t>
            </a:r>
            <a:r>
              <a:rPr lang="ru-RU" sz="1800" cap="all"/>
              <a:t>ля нашего </a:t>
            </a:r>
            <a:r>
              <a:rPr sz="1800" cap="all"/>
              <a:t>спасени</a:t>
            </a:r>
            <a:r>
              <a:rPr lang="ru-RU" sz="1800" cap="all"/>
              <a:t>я?</a:t>
            </a:r>
            <a:r>
              <a:rPr sz="1800" cap="all"/>
              <a:t> </a:t>
            </a:r>
            <a:endParaRPr lang="ru-RU" sz="1800" cap="all"/>
          </a:p>
          <a:p>
            <a:pPr marL="0" indent="0">
              <a:buNone/>
            </a:pPr>
            <a:r>
              <a:rPr sz="1800" i="1">
                <a:solidFill>
                  <a:srgbClr val="0070C0"/>
                </a:solidFill>
              </a:rPr>
              <a:t>1 Иоан</a:t>
            </a:r>
            <a:r>
              <a:rPr lang="ru-RU" sz="1800" i="1">
                <a:solidFill>
                  <a:srgbClr val="0070C0"/>
                </a:solidFill>
              </a:rPr>
              <a:t>.</a:t>
            </a:r>
            <a:r>
              <a:rPr sz="1800" i="1">
                <a:solidFill>
                  <a:srgbClr val="0070C0"/>
                </a:solidFill>
              </a:rPr>
              <a:t>4:14 Отец послал Сына Спасителем миру.  </a:t>
            </a:r>
            <a:endParaRPr lang="ru-RU" sz="1800" i="1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800" i="1">
                <a:solidFill>
                  <a:srgbClr val="C00000"/>
                </a:solidFill>
                <a:effectLst>
                  <a:glow rad="101600">
                    <a:srgbClr val="FFFF00">
                      <a:alpha val="40000"/>
                    </a:srgbClr>
                  </a:glow>
                </a:effectLst>
              </a:rPr>
              <a:t>Иоан.3:16 Ибо так возлюбил Бог мир, что отдал Сына Своего Единородного, дабы всякий верующий в Него, не погиб, но имел жизнь вечную.</a:t>
            </a:r>
          </a:p>
          <a:p>
            <a:pPr marL="0" indent="0">
              <a:buNone/>
            </a:pPr>
            <a:endParaRPr lang="ru-RU" sz="1800" i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09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>
                <a:sym typeface="+mn-ea"/>
              </a:rPr>
              <a:t>БОГ ОТЕЦ</a:t>
            </a:r>
            <a:r>
              <a:rPr lang="ru-RU">
                <a:sym typeface="+mn-ea"/>
              </a:rPr>
              <a:t> И МЫ</a:t>
            </a:r>
            <a:endParaRPr>
              <a:sym typeface="+mn-ea"/>
            </a:endParaRPr>
          </a:p>
        </p:txBody>
      </p:sp>
      <p:sp>
        <p:nvSpPr>
          <p:cNvPr id="4099" name="Text Placeholder 40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cap="all"/>
              <a:t>Стать детьми Отца  </a:t>
            </a:r>
            <a:r>
              <a:rPr lang="ru-RU" sz="1600" i="1">
                <a:solidFill>
                  <a:srgbClr val="0070C0"/>
                </a:solidFill>
              </a:rPr>
              <a:t>Иоан. 1:12-13 </a:t>
            </a:r>
            <a:r>
              <a:rPr lang="ru-MD" sz="1600" i="1">
                <a:solidFill>
                  <a:srgbClr val="0070C0"/>
                </a:solidFill>
              </a:rPr>
              <a:t>А тем, которые приняли Его, верующим во имя Его, дал власть быть чадами Божиими, которые ни от крови, ни от хотения плоти, ни от хотения мужа, но от Бога родились.</a:t>
            </a:r>
            <a:endParaRPr lang="ru-RU" sz="1600" i="1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MD" sz="1600" b="1" cap="all"/>
              <a:t>Молиться Отцу </a:t>
            </a:r>
            <a:r>
              <a:rPr lang="ru-MD" sz="1600" i="1">
                <a:solidFill>
                  <a:srgbClr val="0070C0"/>
                </a:solidFill>
              </a:rPr>
              <a:t>Матф. 6:6 Ты же, когда молишься, войди в комнату твою и, затворив дверь твою, помолись Отцу твоему, Который втайне; и Отец твой, видящий тайное, воздаст тебе явно.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MD" sz="1600" b="1" cap="all"/>
              <a:t>Подчиняться Отцу </a:t>
            </a:r>
            <a:r>
              <a:rPr lang="ru-MD" sz="1600" i="1">
                <a:solidFill>
                  <a:srgbClr val="0070C0"/>
                </a:solidFill>
              </a:rPr>
              <a:t>Евр. 12:9  не гораздо ли более должны покориться Отцу духов, чтобы жить?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MD" sz="1600" b="1" cap="all"/>
              <a:t>Подражать Отцу </a:t>
            </a:r>
            <a:r>
              <a:rPr lang="ru-MD" sz="1600" i="1">
                <a:solidFill>
                  <a:srgbClr val="0070C0"/>
                </a:solidFill>
              </a:rPr>
              <a:t>Еф. 5:1 Итак, подражайте Богу, как чада возлюбленные; Матф. 5:48 Итак будьте совершенны, как совершен Отец ваш Небесный.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MD" sz="1600" b="1" cap="all"/>
              <a:t>прославлять Отца</a:t>
            </a:r>
            <a:r>
              <a:rPr lang="ru-MD" sz="1600"/>
              <a:t>  </a:t>
            </a:r>
            <a:r>
              <a:rPr lang="ru-MD" sz="1600" i="1">
                <a:solidFill>
                  <a:srgbClr val="0070C0"/>
                </a:solidFill>
              </a:rPr>
              <a:t>1 Кор. 10:31 Итак, едите ли, пьете ли, или иное что делаете, все делайте в славу Божию.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MD" sz="1600" b="1" cap="all"/>
              <a:t>Поклоняться Отцу</a:t>
            </a:r>
            <a:r>
              <a:rPr lang="ru-MD" sz="1600"/>
              <a:t>  </a:t>
            </a:r>
            <a:r>
              <a:rPr lang="ru-MD" sz="1600" i="1">
                <a:solidFill>
                  <a:srgbClr val="0070C0"/>
                </a:solidFill>
              </a:rPr>
              <a:t>Иоан. 4:23-24 Но настанет время и настало уже, когда истинные поклонники будут поклоняться Отцу в духе и истине, ибо таких поклонников Отец ищет Себе. Бог есть дух, и поклоняющиеся Ему должны поклоняться в духе и истине.</a:t>
            </a:r>
          </a:p>
          <a:p>
            <a:pPr marL="0" indent="0">
              <a:buNone/>
            </a:pPr>
            <a:endParaRPr lang="ru-RU" sz="1600" i="1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1600" i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9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097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944562"/>
          </a:xfrm>
          <a:ln/>
        </p:spPr>
        <p:txBody>
          <a:bodyPr anchor="ctr"/>
          <a:lstStyle/>
          <a:p>
            <a:r>
              <a:rPr lang="ru-RU">
                <a:sym typeface="+mn-ea"/>
              </a:rPr>
              <a:t>МОЛИТВА ГОСПОДНЯ</a:t>
            </a:r>
            <a:endParaRPr>
              <a:sym typeface="+mn-ea"/>
            </a:endParaRPr>
          </a:p>
        </p:txBody>
      </p:sp>
      <p:sp>
        <p:nvSpPr>
          <p:cNvPr id="4099" name="Text Placeholder 40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>
              <a:buNone/>
            </a:pPr>
            <a: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  <a:t>Матф.6:9-13 </a:t>
            </a:r>
          </a:p>
          <a:p>
            <a:pPr marL="0" indent="0">
              <a:buNone/>
            </a:pPr>
            <a: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  <a:t>Молитесь же так: Отче наш, сущий на небесах! </a:t>
            </a:r>
            <a:b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</a:br>
            <a: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  <a:t>да святится имя Твое;</a:t>
            </a:r>
          </a:p>
          <a:p>
            <a:pPr marL="0" indent="0">
              <a:buNone/>
            </a:pPr>
            <a: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  <a:t>да приидет Царствие Твое; </a:t>
            </a:r>
            <a:b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</a:br>
            <a: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  <a:t>да будет воля Твоя и на земле, как на небе;</a:t>
            </a:r>
          </a:p>
          <a:p>
            <a:pPr marL="0" indent="0">
              <a:buNone/>
            </a:pPr>
            <a: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  <a:t>хлеб наш насущный дай нам на сей день;</a:t>
            </a:r>
          </a:p>
          <a:p>
            <a:pPr marL="0" indent="0">
              <a:buNone/>
            </a:pPr>
            <a: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  <a:t>и прости нам долги наши, </a:t>
            </a:r>
            <a:b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</a:br>
            <a: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  <a:t>как и мы прощаем должникам нашим;</a:t>
            </a:r>
          </a:p>
          <a:p>
            <a:pPr marL="0" indent="0">
              <a:buNone/>
            </a:pPr>
            <a: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  <a:t>и не введи нас в искушение, </a:t>
            </a:r>
            <a:b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</a:br>
            <a: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  <a:t>но избавь нас от лукавого. </a:t>
            </a:r>
            <a:b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</a:br>
            <a:r>
              <a:rPr lang="ru-MD" i="1">
                <a:solidFill>
                  <a:srgbClr val="C00000"/>
                </a:solidFill>
                <a:effectLst>
                  <a:glow rad="101600">
                    <a:srgbClr val="FFFF00">
                      <a:alpha val="54000"/>
                    </a:srgbClr>
                  </a:glow>
                </a:effectLst>
              </a:rPr>
              <a:t>Ибо Твое есть Царство и сила и слава во веки. Аминь.</a:t>
            </a:r>
            <a:endParaRPr lang="ru-RU" i="1">
              <a:solidFill>
                <a:srgbClr val="C00000"/>
              </a:solidFill>
              <a:effectLst>
                <a:glow rad="101600">
                  <a:srgbClr val="FFFF00">
                    <a:alpha val="54000"/>
                  </a:srgbClr>
                </a:glo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6A607-DCEB-4FE6-B466-30022781F0D5}"/>
              </a:ext>
            </a:extLst>
          </p:cNvPr>
          <p:cNvSpPr txBox="1"/>
          <p:nvPr/>
        </p:nvSpPr>
        <p:spPr>
          <a:xfrm>
            <a:off x="5257800" y="423753"/>
            <a:ext cx="354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spc="600">
                <a:solidFill>
                  <a:schemeClr val="bg1">
                    <a:lumMod val="50000"/>
                  </a:schemeClr>
                </a:solidFill>
              </a:rPr>
              <a:t>Знать</a:t>
            </a:r>
          </a:p>
          <a:p>
            <a:pPr algn="r"/>
            <a:r>
              <a:rPr lang="ru-RU" b="1" spc="600">
                <a:solidFill>
                  <a:schemeClr val="bg1">
                    <a:lumMod val="50000"/>
                  </a:schemeClr>
                </a:solidFill>
              </a:rPr>
              <a:t>наизусть</a:t>
            </a:r>
          </a:p>
        </p:txBody>
      </p:sp>
    </p:spTree>
    <p:extLst>
      <p:ext uri="{BB962C8B-B14F-4D97-AF65-F5344CB8AC3E}">
        <p14:creationId xmlns:p14="http://schemas.microsoft.com/office/powerpoint/2010/main" val="2160627387"/>
      </p:ext>
    </p:extLst>
  </p:cSld>
  <p:clrMapOvr>
    <a:masterClrMapping/>
  </p:clrMapOvr>
</p:sld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997</Words>
  <Application>Microsoft Office PowerPoint</Application>
  <PresentationFormat>On-screen Show (4:3)</PresentationFormat>
  <Paragraphs>85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/>
      <vt:lpstr>1_</vt:lpstr>
      <vt:lpstr>Урок 2 О БОГЕ</vt:lpstr>
      <vt:lpstr>БОГ ЕСТЬ</vt:lpstr>
      <vt:lpstr>СУЩНОСТЬ БОГА</vt:lpstr>
      <vt:lpstr>PowerPoint Presentation</vt:lpstr>
      <vt:lpstr>PowerPoint Presentation</vt:lpstr>
      <vt:lpstr>БОГ ЕСТЬ ТРОИЦА</vt:lpstr>
      <vt:lpstr>БОГ ОТЕЦ</vt:lpstr>
      <vt:lpstr>БОГ ОТЕЦ И МЫ</vt:lpstr>
      <vt:lpstr>МОЛИТВА ГОСПОДНЯ</vt:lpstr>
      <vt:lpstr>PowerPoint Presentation</vt:lpstr>
    </vt:vector>
  </TitlesOfParts>
  <Company>eclipsed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 Knowledge</dc:title>
  <dc:creator>eclipse</dc:creator>
  <cp:lastModifiedBy>Vladimir Zinchenko</cp:lastModifiedBy>
  <cp:revision>29</cp:revision>
  <dcterms:created xsi:type="dcterms:W3CDTF">2004-06-08T22:07:47Z</dcterms:created>
  <dcterms:modified xsi:type="dcterms:W3CDTF">2018-03-23T20:11:49Z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1033-10.2.0.5996</vt:lpwstr>
  </property>
</Properties>
</file>